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37"/>
  </p:notesMasterIdLst>
  <p:sldIdLst>
    <p:sldId id="281" r:id="rId2"/>
    <p:sldId id="282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  <p:sldId id="294" r:id="rId15"/>
    <p:sldId id="295" r:id="rId16"/>
    <p:sldId id="296" r:id="rId17"/>
    <p:sldId id="297" r:id="rId18"/>
    <p:sldId id="298" r:id="rId19"/>
    <p:sldId id="299" r:id="rId20"/>
    <p:sldId id="300" r:id="rId21"/>
    <p:sldId id="301" r:id="rId22"/>
    <p:sldId id="302" r:id="rId23"/>
    <p:sldId id="303" r:id="rId24"/>
    <p:sldId id="304" r:id="rId25"/>
    <p:sldId id="305" r:id="rId26"/>
    <p:sldId id="306" r:id="rId27"/>
    <p:sldId id="307" r:id="rId28"/>
    <p:sldId id="308" r:id="rId29"/>
    <p:sldId id="309" r:id="rId30"/>
    <p:sldId id="310" r:id="rId31"/>
    <p:sldId id="311" r:id="rId32"/>
    <p:sldId id="312" r:id="rId33"/>
    <p:sldId id="313" r:id="rId34"/>
    <p:sldId id="314" r:id="rId35"/>
    <p:sldId id="315" r:id="rId3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chemeClr val="tx1"/>
    </p:penClr>
  </p:showPr>
  <p:clrMru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89" autoAdjust="0"/>
    <p:restoredTop sz="94660"/>
  </p:normalViewPr>
  <p:slideViewPr>
    <p:cSldViewPr>
      <p:cViewPr>
        <p:scale>
          <a:sx n="60" d="100"/>
          <a:sy n="60" d="100"/>
        </p:scale>
        <p:origin x="-1248" y="-2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606"/>
    </p:cViewPr>
  </p:sorterViewPr>
  <p:notesViewPr>
    <p:cSldViewPr>
      <p:cViewPr varScale="1">
        <p:scale>
          <a:sx n="39" d="100"/>
          <a:sy n="39" d="100"/>
        </p:scale>
        <p:origin x="-1500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4.wmf"/><Relationship Id="rId1" Type="http://schemas.openxmlformats.org/officeDocument/2006/relationships/image" Target="../media/image33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36.wmf"/><Relationship Id="rId1" Type="http://schemas.openxmlformats.org/officeDocument/2006/relationships/image" Target="../media/image35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7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38.wmf"/><Relationship Id="rId5" Type="http://schemas.openxmlformats.org/officeDocument/2006/relationships/image" Target="../media/image42.wmf"/><Relationship Id="rId4" Type="http://schemas.openxmlformats.org/officeDocument/2006/relationships/image" Target="../media/image41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Relationship Id="rId5" Type="http://schemas.openxmlformats.org/officeDocument/2006/relationships/image" Target="../media/image47.wmf"/><Relationship Id="rId4" Type="http://schemas.openxmlformats.org/officeDocument/2006/relationships/image" Target="../media/image46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4" Type="http://schemas.openxmlformats.org/officeDocument/2006/relationships/image" Target="../media/image16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4" Type="http://schemas.openxmlformats.org/officeDocument/2006/relationships/image" Target="../media/image20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ru-RU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ru-RU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Щелчок правит 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ru-RU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8AAE30A6-707E-43F7-B056-B6897E7760AC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8627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5714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115715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/>
            </a:p>
          </p:txBody>
        </p:sp>
        <p:sp>
          <p:nvSpPr>
            <p:cNvPr id="115716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/>
            </a:p>
          </p:txBody>
        </p:sp>
        <p:sp>
          <p:nvSpPr>
            <p:cNvPr id="115717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/>
            </a:p>
          </p:txBody>
        </p:sp>
        <p:sp>
          <p:nvSpPr>
            <p:cNvPr id="115718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/>
            </a:p>
          </p:txBody>
        </p:sp>
        <p:sp>
          <p:nvSpPr>
            <p:cNvPr id="115719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/>
            </a:p>
          </p:txBody>
        </p:sp>
        <p:sp>
          <p:nvSpPr>
            <p:cNvPr id="115720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/>
            </a:p>
          </p:txBody>
        </p:sp>
        <p:sp>
          <p:nvSpPr>
            <p:cNvPr id="115721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/>
            </a:p>
          </p:txBody>
        </p:sp>
        <p:sp>
          <p:nvSpPr>
            <p:cNvPr id="115722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/>
            </a:p>
          </p:txBody>
        </p:sp>
        <p:sp>
          <p:nvSpPr>
            <p:cNvPr id="115723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/>
            </a:p>
          </p:txBody>
        </p:sp>
        <p:sp>
          <p:nvSpPr>
            <p:cNvPr id="115724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/>
            </a:p>
          </p:txBody>
        </p:sp>
        <p:sp>
          <p:nvSpPr>
            <p:cNvPr id="115725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/>
            </a:p>
          </p:txBody>
        </p:sp>
        <p:sp>
          <p:nvSpPr>
            <p:cNvPr id="115726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/>
            </a:p>
          </p:txBody>
        </p:sp>
        <p:sp>
          <p:nvSpPr>
            <p:cNvPr id="115727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/>
            </a:p>
          </p:txBody>
        </p:sp>
        <p:sp>
          <p:nvSpPr>
            <p:cNvPr id="115728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/>
            </a:p>
          </p:txBody>
        </p:sp>
        <p:sp>
          <p:nvSpPr>
            <p:cNvPr id="115729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2" y="3504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/>
              <a:endParaRPr lang="ru-RU"/>
            </a:p>
          </p:txBody>
        </p:sp>
        <p:sp>
          <p:nvSpPr>
            <p:cNvPr id="115730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/>
              <a:endParaRPr lang="ru-RU"/>
            </a:p>
          </p:txBody>
        </p:sp>
        <p:sp>
          <p:nvSpPr>
            <p:cNvPr id="115731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ru-RU"/>
            </a:p>
          </p:txBody>
        </p:sp>
        <p:sp>
          <p:nvSpPr>
            <p:cNvPr id="115732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ru-RU"/>
            </a:p>
          </p:txBody>
        </p:sp>
        <p:sp>
          <p:nvSpPr>
            <p:cNvPr id="115733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ru-RU"/>
            </a:p>
          </p:txBody>
        </p:sp>
        <p:sp>
          <p:nvSpPr>
            <p:cNvPr id="115734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ru-RU"/>
            </a:p>
          </p:txBody>
        </p:sp>
        <p:sp>
          <p:nvSpPr>
            <p:cNvPr id="115735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ru-RU"/>
            </a:p>
          </p:txBody>
        </p:sp>
        <p:sp>
          <p:nvSpPr>
            <p:cNvPr id="115736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ru-RU"/>
            </a:p>
          </p:txBody>
        </p:sp>
        <p:sp>
          <p:nvSpPr>
            <p:cNvPr id="115737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/>
            </a:p>
          </p:txBody>
        </p:sp>
        <p:sp>
          <p:nvSpPr>
            <p:cNvPr id="115738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ru-RU"/>
            </a:p>
          </p:txBody>
        </p:sp>
        <p:sp>
          <p:nvSpPr>
            <p:cNvPr id="115739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ru-RU"/>
            </a:p>
          </p:txBody>
        </p:sp>
        <p:sp>
          <p:nvSpPr>
            <p:cNvPr id="115740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ru-RU"/>
            </a:p>
          </p:txBody>
        </p:sp>
        <p:sp>
          <p:nvSpPr>
            <p:cNvPr id="115741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ru-RU"/>
            </a:p>
          </p:txBody>
        </p:sp>
        <p:sp>
          <p:nvSpPr>
            <p:cNvPr id="115742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/>
            </a:p>
          </p:txBody>
        </p:sp>
        <p:sp>
          <p:nvSpPr>
            <p:cNvPr id="115743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/>
            </a:p>
          </p:txBody>
        </p:sp>
        <p:sp>
          <p:nvSpPr>
            <p:cNvPr id="115744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/>
            </a:p>
          </p:txBody>
        </p:sp>
        <p:sp>
          <p:nvSpPr>
            <p:cNvPr id="115745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/>
            </a:p>
          </p:txBody>
        </p:sp>
        <p:sp>
          <p:nvSpPr>
            <p:cNvPr id="115746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/>
            </a:p>
          </p:txBody>
        </p:sp>
        <p:sp>
          <p:nvSpPr>
            <p:cNvPr id="115747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48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49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50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51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52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53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54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55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56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57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58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59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60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61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62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63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64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65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66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67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68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69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70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71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72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73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74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75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76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77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78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79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80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81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82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83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84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85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86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87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88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89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90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91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92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93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94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95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96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97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98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799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00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01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02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03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04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05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06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07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08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09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10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11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12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13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14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15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16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17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18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19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20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21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22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23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24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25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26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27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28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29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30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31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32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33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34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35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36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37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38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39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40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41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42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43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44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45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46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47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48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49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50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51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52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53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54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55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56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57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58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59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60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61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62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63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64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65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66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67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68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69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70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71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72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73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74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75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76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77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78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79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80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81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82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83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84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85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86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87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88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89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90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91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92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93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94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95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96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97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98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899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900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901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902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903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904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905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906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907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908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909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910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911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912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913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914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915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916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917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918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919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920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921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922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923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924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925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926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927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928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5929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15930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15931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15932" name="Rectangle 220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15933" name="Rectangle 221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15934" name="Rectangle 222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174D8E07-25D0-4AC6-A5AF-E4AADBBC2DA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EDC750E-6D97-44D8-A8F7-EA7ACDD7A044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896EE63-79B7-4D2A-B8AC-F3F5007CA44F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ED2B4D5-18A1-48B1-BBD4-5F0E33D892AD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2CD35FE-2BE1-4E1C-8D95-01E96EA8BBB9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03FBB86-0ADC-4AC2-86F7-C2858634D5F7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014BE35-2989-44FE-BECD-59C97428D66E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8" name="Дата 7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49FE01E-6EFC-40AA-9AAD-E341A6DBFEAB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18E10F3-39CB-4D9E-AFEE-120BBFB3CBB9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994F1F0-D45E-4395-A53D-9145055F55C4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39F1D6C-3CE7-4543-8486-D96DC3C4FAC1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4690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114691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4692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4693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4694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4695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4696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4697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4698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4699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4700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4701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4702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4703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4704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4705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2" y="3504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4706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4707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4708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4709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4710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4711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4712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4713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4714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4715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4716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4717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4718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4719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4720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4721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4722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/>
              <a:endParaRPr lang="ru-RU">
                <a:effectLst>
                  <a:outerShdw blurRad="38100" dist="38100" dir="2700000" algn="tl">
                    <a:srgbClr val="000000"/>
                  </a:outerShdw>
                </a:effectLst>
              </a:endParaRPr>
            </a:p>
          </p:txBody>
        </p:sp>
        <p:sp>
          <p:nvSpPr>
            <p:cNvPr id="114723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24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25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26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27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28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29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30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31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32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33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34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35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36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37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38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39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40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41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42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43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44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45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46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47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48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49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50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51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52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53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54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55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56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57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58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59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60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61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62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63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64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65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66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67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68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69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70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71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72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73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74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75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76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77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78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79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80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81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82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83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84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85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86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87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88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89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90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91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92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93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94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95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96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97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98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799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00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01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02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03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04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05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06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07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08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09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10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11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12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13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14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15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16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17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18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19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20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21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22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23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24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25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26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27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28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29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30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31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32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33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34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35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36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37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38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39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40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41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42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43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44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45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46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47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48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49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50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51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52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53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54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55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56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57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58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59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60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61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62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63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64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65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66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67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68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69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70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71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72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73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74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75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76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77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78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79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80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81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82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83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84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85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86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87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88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89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90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91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92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93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94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95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96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97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98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899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900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901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902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903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904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14905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14906" name="Rectangle 2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6D186752-54EB-4A55-9380-D3CCD6F47F7F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114907" name="Rectangle 2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114908" name="Rectangle 2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114909" name="Rectangle 2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14910" name="Rectangle 2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9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3.bin"/><Relationship Id="rId5" Type="http://schemas.openxmlformats.org/officeDocument/2006/relationships/oleObject" Target="../embeddings/oleObject12.bin"/><Relationship Id="rId4" Type="http://schemas.openxmlformats.org/officeDocument/2006/relationships/oleObject" Target="../embeddings/oleObject11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7.bin"/><Relationship Id="rId5" Type="http://schemas.openxmlformats.org/officeDocument/2006/relationships/oleObject" Target="../embeddings/oleObject16.bin"/><Relationship Id="rId4" Type="http://schemas.openxmlformats.org/officeDocument/2006/relationships/oleObject" Target="../embeddings/oleObject15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19.bin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21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4" Type="http://schemas.openxmlformats.org/officeDocument/2006/relationships/oleObject" Target="../embeddings/oleObject23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4" Type="http://schemas.openxmlformats.org/officeDocument/2006/relationships/oleObject" Target="../embeddings/oleObject25.bin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4" Type="http://schemas.openxmlformats.org/officeDocument/2006/relationships/oleObject" Target="../embeddings/oleObject27.bin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4" Type="http://schemas.openxmlformats.org/officeDocument/2006/relationships/oleObject" Target="../embeddings/oleObject29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4" Type="http://schemas.openxmlformats.org/officeDocument/2006/relationships/oleObject" Target="../embeddings/oleObject31.bin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4" Type="http://schemas.openxmlformats.org/officeDocument/2006/relationships/oleObject" Target="../embeddings/oleObject33.bin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38.bin"/><Relationship Id="rId5" Type="http://schemas.openxmlformats.org/officeDocument/2006/relationships/oleObject" Target="../embeddings/oleObject37.bin"/><Relationship Id="rId4" Type="http://schemas.openxmlformats.org/officeDocument/2006/relationships/oleObject" Target="../embeddings/oleObject36.bin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0.bin"/><Relationship Id="rId7" Type="http://schemas.openxmlformats.org/officeDocument/2006/relationships/oleObject" Target="../embeddings/oleObject4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43.bin"/><Relationship Id="rId5" Type="http://schemas.openxmlformats.org/officeDocument/2006/relationships/oleObject" Target="../embeddings/oleObject42.bin"/><Relationship Id="rId4" Type="http://schemas.openxmlformats.org/officeDocument/2006/relationships/oleObject" Target="../embeddings/oleObject41.bin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7.vml"/><Relationship Id="rId5" Type="http://schemas.openxmlformats.org/officeDocument/2006/relationships/oleObject" Target="../embeddings/oleObject47.bin"/><Relationship Id="rId4" Type="http://schemas.openxmlformats.org/officeDocument/2006/relationships/oleObject" Target="../embeddings/oleObject46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93188" name="Text Box 4"/>
          <p:cNvSpPr txBox="1">
            <a:spLocks noChangeArrowheads="1"/>
          </p:cNvSpPr>
          <p:nvPr/>
        </p:nvSpPr>
        <p:spPr bwMode="auto">
          <a:xfrm>
            <a:off x="358775" y="404664"/>
            <a:ext cx="8785225" cy="53091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Тема :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Банковская статистика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План</a:t>
            </a:r>
          </a:p>
          <a:p>
            <a:pPr algn="just">
              <a:lnSpc>
                <a:spcPct val="150000"/>
              </a:lnSpc>
              <a:spcAft>
                <a:spcPts val="1800"/>
              </a:spcAft>
            </a:pP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1. Предмет и задачи банковской статистики</a:t>
            </a:r>
          </a:p>
          <a:p>
            <a:pPr algn="just">
              <a:lnSpc>
                <a:spcPct val="150000"/>
              </a:lnSpc>
              <a:spcAft>
                <a:spcPts val="1800"/>
              </a:spcAft>
            </a:pP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2. Статистические показатели состояния и динамики банковской системы</a:t>
            </a:r>
          </a:p>
          <a:p>
            <a:pPr algn="just">
              <a:lnSpc>
                <a:spcPct val="150000"/>
              </a:lnSpc>
              <a:spcAft>
                <a:spcPts val="1800"/>
              </a:spcAft>
            </a:pP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3. Статистические показатели деятельности банка</a:t>
            </a:r>
          </a:p>
          <a:p>
            <a:pPr algn="just">
              <a:lnSpc>
                <a:spcPct val="150000"/>
              </a:lnSpc>
              <a:spcAft>
                <a:spcPts val="1800"/>
              </a:spcAft>
            </a:pP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4. Статистический анализ банковской системы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7046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1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31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31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31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31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31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31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31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31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31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31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318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318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88" grpId="0" uiExpan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7046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10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188640"/>
            <a:ext cx="8640960" cy="6401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ru-RU" sz="2400" u="sng" dirty="0" smtClean="0">
                <a:latin typeface="Times New Roman" pitchFamily="18" charset="0"/>
                <a:cs typeface="Times New Roman" pitchFamily="18" charset="0"/>
              </a:rPr>
              <a:t>Четвертая группа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состоит из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удельных показателей развития банковской системы.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К удельным показателям относятся:</a:t>
            </a:r>
          </a:p>
          <a:p>
            <a:pPr lvl="0" algn="just">
              <a:spcAft>
                <a:spcPts val="1200"/>
              </a:spcAft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величина банковских активов, приходящихся на 100 тыс. человек (характеризует масштаб операций местных банков);</a:t>
            </a:r>
          </a:p>
          <a:p>
            <a:pPr lvl="0" algn="just">
              <a:spcAft>
                <a:spcPts val="1200"/>
              </a:spcAft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количество банковских учреждений, приходящихся на 100 тыс. человек (отражает степень удовлетворения потребностей населения банковским обслуживанием);</a:t>
            </a:r>
          </a:p>
          <a:p>
            <a:pPr lvl="0" algn="just">
              <a:spcAft>
                <a:spcPts val="1200"/>
              </a:spcAft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величина банковских активов, приходящихся на один банк региона (характеризует конкурентную борьбу в банковской системе);</a:t>
            </a:r>
          </a:p>
          <a:p>
            <a:pPr lvl="0" algn="just">
              <a:spcAft>
                <a:spcPts val="1200"/>
              </a:spcAft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величина активов на 1 млрд руб. доходов населения (характеризует эффективность использования банками финансовых потоков);</a:t>
            </a:r>
          </a:p>
          <a:p>
            <a:pPr lvl="0" algn="just">
              <a:spcAft>
                <a:spcPts val="1200"/>
              </a:spcAft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количество банковских учреждений на 1 млрд руб. доходов населения (характеризует уровень банковской конкуренции).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7046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11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3528" y="332656"/>
            <a:ext cx="8424936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sz="2400" u="sng" dirty="0" smtClean="0">
                <a:latin typeface="Times New Roman" pitchFamily="18" charset="0"/>
                <a:cs typeface="Times New Roman" pitchFamily="18" charset="0"/>
              </a:rPr>
              <a:t>абсолютным показателям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деятельности банков относятся:</a:t>
            </a:r>
          </a:p>
          <a:p>
            <a:pPr lvl="0" indent="536575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активы и ресурсы банка;</a:t>
            </a:r>
          </a:p>
          <a:p>
            <a:pPr lvl="0" indent="536575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депозиты банка;</a:t>
            </a:r>
          </a:p>
          <a:p>
            <a:pPr lvl="0" indent="536575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кредиты банка;</a:t>
            </a:r>
          </a:p>
          <a:p>
            <a:pPr lvl="0" indent="536575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капитал или уставной фонд;</a:t>
            </a:r>
          </a:p>
          <a:p>
            <a:pPr lvl="0" indent="536575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прибыль.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95536" y="3717032"/>
            <a:ext cx="83529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Активы банка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‑ сумма использованных кредитных ресурсов, равная валюте (итогу) баланса.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67544" y="5085184"/>
            <a:ext cx="828092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Банковские ресурсы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‑ совокупность средств, находящихся в распоряжении банков и используемых ими для кредитных и других активных операций.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6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7046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12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188640"/>
            <a:ext cx="871296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Собственные средства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‑ акционерный и резервный капитал, образованный за счет размещения акций на рынке ценных бумаг, а также специальные фонды, образуемые за счет отчислений от прибыли.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51520" y="1700808"/>
            <a:ext cx="8640960" cy="50119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Привлеченными средствами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являются:</a:t>
            </a:r>
          </a:p>
          <a:p>
            <a:pPr lvl="0" indent="36195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ссуды, полученные от ЦБ РФ и других кредитных учреждений;</a:t>
            </a:r>
          </a:p>
          <a:p>
            <a:pPr lvl="0" indent="36195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средства других банков, хранящиеся на корреспондентских и межбанковских депозитных счетах;</a:t>
            </a:r>
          </a:p>
          <a:p>
            <a:pPr lvl="0" indent="36195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средства предприятий и организаций, привлеченные на банковские счета;</a:t>
            </a:r>
          </a:p>
          <a:p>
            <a:pPr lvl="0" indent="36195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средства населения во вкладах;</a:t>
            </a:r>
          </a:p>
          <a:p>
            <a:pPr lvl="0" indent="36195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бюджетные средства и т. п.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7046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13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581779"/>
            <a:ext cx="8568952" cy="14311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ru-RU" sz="2400" u="sng" dirty="0" smtClean="0">
                <a:latin typeface="Times New Roman" pitchFamily="18" charset="0"/>
                <a:cs typeface="Times New Roman" pitchFamily="18" charset="0"/>
              </a:rPr>
              <a:t>Относительными показателями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деятельности банка являются:</a:t>
            </a:r>
          </a:p>
          <a:p>
            <a:pPr>
              <a:spcAft>
                <a:spcPts val="1800"/>
              </a:spcAft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1. Отношение капитала банка (K) к сумме его обязательств (O) характеризует уровень ликвидности банка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44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74433" name="Object 1"/>
          <p:cNvGraphicFramePr>
            <a:graphicFrameLocks noChangeAspect="1"/>
          </p:cNvGraphicFramePr>
          <p:nvPr/>
        </p:nvGraphicFramePr>
        <p:xfrm>
          <a:off x="3950930" y="2021939"/>
          <a:ext cx="1197134" cy="1008112"/>
        </p:xfrm>
        <a:graphic>
          <a:graphicData uri="http://schemas.openxmlformats.org/presentationml/2006/ole">
            <p:oleObj spid="_x0000_s274433" name="Equation" r:id="rId3" imgW="545760" imgH="457200" progId="Equation.DSMT4">
              <p:embed/>
            </p:oleObj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395536" y="3174067"/>
            <a:ext cx="83529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2. Отношение капитала (K) к сумме возможных потерь (А</a:t>
            </a:r>
            <a:r>
              <a:rPr lang="ru-RU" sz="2400" baseline="-25000" dirty="0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 характеризует уровень достаточности капитала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443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74435" name="Object 3"/>
          <p:cNvGraphicFramePr>
            <a:graphicFrameLocks noChangeAspect="1"/>
          </p:cNvGraphicFramePr>
          <p:nvPr/>
        </p:nvGraphicFramePr>
        <p:xfrm>
          <a:off x="3851920" y="4149080"/>
          <a:ext cx="1512168" cy="1150100"/>
        </p:xfrm>
        <a:graphic>
          <a:graphicData uri="http://schemas.openxmlformats.org/presentationml/2006/ole">
            <p:oleObj spid="_x0000_s274435" name="Equation" r:id="rId4" imgW="672840" imgH="520560" progId="Equation.DSMT4">
              <p:embed/>
            </p:oleObj>
          </a:graphicData>
        </a:graphic>
      </p:graphicFrame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744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4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744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744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7046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14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188640"/>
            <a:ext cx="8640960" cy="14311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3. Отношение прибыли (П) к общей сумме активов (А) или к капиталу (K) характеризует:</a:t>
            </a:r>
          </a:p>
          <a:p>
            <a:pPr algn="just">
              <a:spcAft>
                <a:spcPts val="1800"/>
              </a:spcAft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‑ доходность активов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34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73409" name="Object 1"/>
          <p:cNvGraphicFramePr>
            <a:graphicFrameLocks noChangeAspect="1"/>
          </p:cNvGraphicFramePr>
          <p:nvPr/>
        </p:nvGraphicFramePr>
        <p:xfrm>
          <a:off x="3808415" y="980728"/>
          <a:ext cx="1411657" cy="1011336"/>
        </p:xfrm>
        <a:graphic>
          <a:graphicData uri="http://schemas.openxmlformats.org/presentationml/2006/ole">
            <p:oleObj spid="_x0000_s273409" name="Equation" r:id="rId3" imgW="634680" imgH="444240" progId="Equation.DSMT4">
              <p:embed/>
            </p:oleObj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251520" y="1988840"/>
            <a:ext cx="310174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‑ доходность капитала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341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73411" name="Object 3"/>
          <p:cNvGraphicFramePr>
            <a:graphicFrameLocks noChangeAspect="1"/>
          </p:cNvGraphicFramePr>
          <p:nvPr/>
        </p:nvGraphicFramePr>
        <p:xfrm>
          <a:off x="3779912" y="2060848"/>
          <a:ext cx="1428159" cy="1008112"/>
        </p:xfrm>
        <a:graphic>
          <a:graphicData uri="http://schemas.openxmlformats.org/presentationml/2006/ole">
            <p:oleObj spid="_x0000_s273411" name="Equation" r:id="rId4" imgW="647640" imgH="444240" progId="Equation.DSMT4">
              <p:embed/>
            </p:oleObj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251520" y="3284984"/>
            <a:ext cx="856895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4. Средняя процентная ставка (с) по выдаче кредитов и обслуживанию депозитов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341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73413" name="Object 5"/>
          <p:cNvGraphicFramePr>
            <a:graphicFrameLocks noChangeAspect="1"/>
          </p:cNvGraphicFramePr>
          <p:nvPr/>
        </p:nvGraphicFramePr>
        <p:xfrm>
          <a:off x="3491880" y="3789040"/>
          <a:ext cx="1800200" cy="1206952"/>
        </p:xfrm>
        <a:graphic>
          <a:graphicData uri="http://schemas.openxmlformats.org/presentationml/2006/ole">
            <p:oleObj spid="_x0000_s273413" name="Equation" r:id="rId5" imgW="838080" imgH="558720" progId="Equation.DSMT4">
              <p:embed/>
            </p:oleObj>
          </a:graphicData>
        </a:graphic>
      </p:graphicFrame>
      <p:sp>
        <p:nvSpPr>
          <p:cNvPr id="273421" name="Rectangle 13"/>
          <p:cNvSpPr>
            <a:spLocks noChangeArrowheads="1"/>
          </p:cNvSpPr>
          <p:nvPr/>
        </p:nvSpPr>
        <p:spPr bwMode="auto">
          <a:xfrm>
            <a:off x="179512" y="4908793"/>
            <a:ext cx="864096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где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</a:t>
            </a:r>
            <a:r>
              <a:rPr kumimoji="0" lang="en-US" sz="2400" b="0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j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‑ годовая процентная ставка по </a:t>
            </a:r>
            <a:r>
              <a:rPr kumimoji="0" lang="en-US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j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му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кредиту (депозиту);</a:t>
            </a:r>
          </a:p>
          <a:p>
            <a:pPr lvl="0"/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</a:t>
            </a:r>
            <a:r>
              <a:rPr kumimoji="0" lang="en-US" sz="2400" b="0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j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‑ величина </a:t>
            </a:r>
            <a:r>
              <a:rPr kumimoji="0" lang="en-US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j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-го кредита (депозита);</a:t>
            </a:r>
          </a:p>
          <a:p>
            <a:pPr lvl="0" algn="just"/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‑ величина полученных процентов (валовой доход от </a:t>
            </a:r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реализации </a:t>
            </a:r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кредитов) или уплаченные проценты (расходы по обслуживанию депозитов).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73420" name="Object 12"/>
          <p:cNvGraphicFramePr>
            <a:graphicFrameLocks noChangeAspect="1"/>
          </p:cNvGraphicFramePr>
          <p:nvPr/>
        </p:nvGraphicFramePr>
        <p:xfrm>
          <a:off x="116796" y="5661248"/>
          <a:ext cx="926812" cy="504056"/>
        </p:xfrm>
        <a:graphic>
          <a:graphicData uri="http://schemas.openxmlformats.org/presentationml/2006/ole">
            <p:oleObj spid="_x0000_s273420" name="Equation" r:id="rId6" imgW="545760" imgH="291960" progId="Equation.DSMT4">
              <p:embed/>
            </p:oleObj>
          </a:graphicData>
        </a:graphic>
      </p:graphicFrame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734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34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73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73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73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73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734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734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734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734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7" grpId="0"/>
      <p:bldP spid="10" grpId="0"/>
      <p:bldP spid="27342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7046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15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188640"/>
            <a:ext cx="8496944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2400"/>
              </a:spcAft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5. Показатели оборота ссуд: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‑ число оборотов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23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72385" name="Object 1"/>
          <p:cNvGraphicFramePr>
            <a:graphicFrameLocks noChangeAspect="1"/>
          </p:cNvGraphicFramePr>
          <p:nvPr/>
        </p:nvGraphicFramePr>
        <p:xfrm>
          <a:off x="3923928" y="1052736"/>
          <a:ext cx="1224136" cy="1159708"/>
        </p:xfrm>
        <a:graphic>
          <a:graphicData uri="http://schemas.openxmlformats.org/presentationml/2006/ole">
            <p:oleObj spid="_x0000_s272385" name="Equation" r:id="rId3" imgW="545760" imgH="520560" progId="Equation.DSMT4">
              <p:embed/>
            </p:oleObj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179512" y="2276872"/>
            <a:ext cx="871296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93775" indent="-993775"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где      ‑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оборот кредита по погашению (оборот по погашению ссуд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marL="993775" indent="-993775"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 ‑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средняя просроченная задолженность по кредитам (абсолютная сумма просроченных кредитов, среднегодовая ссудная задолженность);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238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72387" name="Object 3"/>
          <p:cNvGraphicFramePr>
            <a:graphicFrameLocks noChangeAspect="1"/>
          </p:cNvGraphicFramePr>
          <p:nvPr/>
        </p:nvGraphicFramePr>
        <p:xfrm>
          <a:off x="769978" y="2348880"/>
          <a:ext cx="345638" cy="432048"/>
        </p:xfrm>
        <a:graphic>
          <a:graphicData uri="http://schemas.openxmlformats.org/presentationml/2006/ole">
            <p:oleObj spid="_x0000_s272387" name="Equation" r:id="rId4" imgW="190440" imgH="241200" progId="Equation.DSMT4">
              <p:embed/>
            </p:oleObj>
          </a:graphicData>
        </a:graphic>
      </p:graphicFrame>
      <p:sp>
        <p:nvSpPr>
          <p:cNvPr id="27239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72389" name="Object 5"/>
          <p:cNvGraphicFramePr>
            <a:graphicFrameLocks noChangeAspect="1"/>
          </p:cNvGraphicFramePr>
          <p:nvPr/>
        </p:nvGraphicFramePr>
        <p:xfrm>
          <a:off x="720080" y="2996952"/>
          <a:ext cx="467544" cy="579755"/>
        </p:xfrm>
        <a:graphic>
          <a:graphicData uri="http://schemas.openxmlformats.org/presentationml/2006/ole">
            <p:oleObj spid="_x0000_s272389" name="Equation" r:id="rId5" imgW="241200" imgH="291960" progId="Equation.DSMT4">
              <p:embed/>
            </p:oleObj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395536" y="4293096"/>
            <a:ext cx="519578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‑ средняя продолжительность оборота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239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72391" name="Object 7"/>
          <p:cNvGraphicFramePr>
            <a:graphicFrameLocks noChangeAspect="1"/>
          </p:cNvGraphicFramePr>
          <p:nvPr/>
        </p:nvGraphicFramePr>
        <p:xfrm>
          <a:off x="3347864" y="4725144"/>
          <a:ext cx="2430269" cy="1008112"/>
        </p:xfrm>
        <a:graphic>
          <a:graphicData uri="http://schemas.openxmlformats.org/presentationml/2006/ole">
            <p:oleObj spid="_x0000_s272391" name="Equation" r:id="rId6" imgW="1282680" imgH="533160" progId="Equation.DSMT4">
              <p:embed/>
            </p:oleObj>
          </a:graphicData>
        </a:graphic>
      </p:graphicFrame>
      <p:sp>
        <p:nvSpPr>
          <p:cNvPr id="15" name="Прямоугольник 14"/>
          <p:cNvSpPr/>
          <p:nvPr/>
        </p:nvSpPr>
        <p:spPr>
          <a:xfrm>
            <a:off x="539552" y="5661248"/>
            <a:ext cx="82089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400" baseline="-25000" dirty="0" err="1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‑ средний остаток вкладов за период;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400" baseline="-25000" dirty="0" err="1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‑ величина выданных вкладов за период.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723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23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72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72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72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72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72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72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7" grpId="0" uiExpand="1" build="p"/>
      <p:bldP spid="12" grpId="0"/>
      <p:bldP spid="1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7046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16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188640"/>
            <a:ext cx="84969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6. Средний срок хранения вкладного рубля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136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71361" name="Object 1"/>
          <p:cNvGraphicFramePr>
            <a:graphicFrameLocks noChangeAspect="1"/>
          </p:cNvGraphicFramePr>
          <p:nvPr/>
        </p:nvGraphicFramePr>
        <p:xfrm>
          <a:off x="3820858" y="908720"/>
          <a:ext cx="1759254" cy="1008112"/>
        </p:xfrm>
        <a:graphic>
          <a:graphicData uri="http://schemas.openxmlformats.org/presentationml/2006/ole">
            <p:oleObj spid="_x0000_s271361" name="Equation" r:id="rId3" imgW="850680" imgH="495000" progId="Equation.DSMT4">
              <p:embed/>
            </p:oleObj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467544" y="1916832"/>
            <a:ext cx="83529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400" baseline="-25000" dirty="0" err="1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‑ средний остаток вкладов за период;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400" baseline="-25000" dirty="0" err="1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‑ величина выданных вкладов за период.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23528" y="3212976"/>
            <a:ext cx="81369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7. Уровень оседания средств в банке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136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71363" name="Object 3"/>
          <p:cNvGraphicFramePr>
            <a:graphicFrameLocks noChangeAspect="1"/>
          </p:cNvGraphicFramePr>
          <p:nvPr/>
        </p:nvGraphicFramePr>
        <p:xfrm>
          <a:off x="3779912" y="3861048"/>
          <a:ext cx="2202598" cy="864096"/>
        </p:xfrm>
        <a:graphic>
          <a:graphicData uri="http://schemas.openxmlformats.org/presentationml/2006/ole">
            <p:oleObj spid="_x0000_s271363" name="Equation" r:id="rId4" imgW="1244520" imgH="495000" progId="Equation.DSMT4">
              <p:embed/>
            </p:oleObj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611560" y="4869160"/>
            <a:ext cx="80648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400" baseline="-25000" dirty="0" err="1" smtClean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400" baseline="-25000" dirty="0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‑ остаток вкладов на конец и начало года;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400" baseline="-25000" dirty="0" err="1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‑ объем поступлений во вклады за год.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13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1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71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71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1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7046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17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260648"/>
            <a:ext cx="85689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Анализ банковской системы осуществляется по количеству, формам собственности и назначению банков, видам кредитно-расчетного обслуживания, ассортименту оказываемых услуг.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23528" y="1772816"/>
            <a:ext cx="8424936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Выделяются следующие виды банковских услуг:</a:t>
            </a:r>
          </a:p>
          <a:p>
            <a:pPr lvl="0" indent="441325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учетно-операционная работа;</a:t>
            </a:r>
          </a:p>
          <a:p>
            <a:pPr lvl="0" indent="441325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кредитование;</a:t>
            </a:r>
          </a:p>
          <a:p>
            <a:pPr lvl="0" indent="441325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денежное обращение;</a:t>
            </a:r>
          </a:p>
          <a:p>
            <a:pPr lvl="0" indent="441325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денежное обслуживание;</a:t>
            </a:r>
          </a:p>
          <a:p>
            <a:pPr lvl="0" indent="441325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анализ финансового состояния организаций.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23528" y="5229200"/>
            <a:ext cx="828092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При анализе состава банков осуществляются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группировки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и исследуется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структура банков.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/>
      <p:bldP spid="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7046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18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39554" y="1182392"/>
          <a:ext cx="7848871" cy="5126928"/>
        </p:xfrm>
        <a:graphic>
          <a:graphicData uri="http://schemas.openxmlformats.org/drawingml/2006/table">
            <a:tbl>
              <a:tblPr/>
              <a:tblGrid>
                <a:gridCol w="3525444"/>
                <a:gridCol w="1080247"/>
                <a:gridCol w="1081060"/>
                <a:gridCol w="1081060"/>
                <a:gridCol w="1081060"/>
              </a:tblGrid>
              <a:tr h="319936">
                <a:tc>
                  <a:txBody>
                    <a:bodyPr/>
                    <a:lstStyle/>
                    <a:p>
                      <a:pPr indent="2413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0" i="0" u="none" strike="noStrike" spc="0" dirty="0">
                          <a:solidFill>
                            <a:schemeClr val="tx1"/>
                          </a:solidFill>
                          <a:highlight>
                            <a:srgbClr val="C0C0C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Показатель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18" marR="63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2413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0" i="0" u="none" strike="noStrike" spc="0" dirty="0">
                          <a:solidFill>
                            <a:schemeClr val="tx1"/>
                          </a:solidFill>
                          <a:highlight>
                            <a:srgbClr val="C0C0C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1999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18" marR="63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2413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0" i="0" u="none" strike="noStrike" spc="0" dirty="0">
                          <a:solidFill>
                            <a:schemeClr val="tx1"/>
                          </a:solidFill>
                          <a:highlight>
                            <a:srgbClr val="C0C0C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2000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18" marR="63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2413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0" i="0" u="none" strike="noStrike" spc="0" dirty="0">
                          <a:solidFill>
                            <a:schemeClr val="tx1"/>
                          </a:solidFill>
                          <a:highlight>
                            <a:srgbClr val="C0C0C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2001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18" marR="63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2413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0" i="0" u="none" strike="noStrike" spc="0" dirty="0">
                          <a:solidFill>
                            <a:schemeClr val="tx1"/>
                          </a:solidFill>
                          <a:highlight>
                            <a:srgbClr val="C0C0C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2002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18" marR="63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67642">
                <a:tc>
                  <a:txBody>
                    <a:bodyPr/>
                    <a:lstStyle/>
                    <a:p>
                      <a:pPr marL="90170" indent="2413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0" i="0" u="none" strike="noStrike" spc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Число действующих кредитных организаций, всего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90170" indent="2413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0" i="0" u="none" strike="noStrike" spc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 т.ч. по величине уставного капитала, </a:t>
                      </a:r>
                      <a:r>
                        <a:rPr lang="ru-RU" sz="2400" b="0" i="0" u="none" strike="noStrike" spc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 млн</a:t>
                      </a:r>
                      <a:r>
                        <a:rPr lang="ru-RU" sz="2400" b="0" i="0" u="none" strike="noStrike" spc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 р.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18" marR="63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413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0" i="0" u="none" strike="noStrike" spc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1476</a:t>
                      </a:r>
                      <a:endParaRPr lang="ru-RU" sz="24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18" marR="63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413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0" i="0" u="none" strike="noStrike" spc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1349</a:t>
                      </a:r>
                      <a:endParaRPr lang="ru-RU" sz="24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18" marR="63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413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0" i="0" u="none" strike="noStrike" spc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1311</a:t>
                      </a:r>
                      <a:endParaRPr lang="ru-RU" sz="24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18" marR="63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413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0" i="0" u="none" strike="noStrike" spc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1319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18" marR="63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0844">
                <a:tc>
                  <a:txBody>
                    <a:bodyPr/>
                    <a:lstStyle/>
                    <a:p>
                      <a:pPr marL="90170" indent="2413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0" i="0" u="none" strike="noStrike" spc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до 3</a:t>
                      </a:r>
                      <a:endParaRPr lang="ru-RU" sz="24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18" marR="63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413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0" i="0" u="none" strike="noStrike" spc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352</a:t>
                      </a:r>
                      <a:endParaRPr lang="ru-RU" sz="24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18" marR="63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413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0" i="0" u="none" strike="noStrike" spc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230</a:t>
                      </a:r>
                      <a:endParaRPr lang="ru-RU" sz="24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18" marR="63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413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0" i="0" u="none" strike="noStrike" spc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174</a:t>
                      </a:r>
                      <a:endParaRPr lang="ru-RU" sz="24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18" marR="63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413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0" i="0" u="none" strike="noStrike" spc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128</a:t>
                      </a:r>
                      <a:endParaRPr lang="ru-RU" sz="24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18" marR="63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055">
                <a:tc>
                  <a:txBody>
                    <a:bodyPr/>
                    <a:lstStyle/>
                    <a:p>
                      <a:pPr marL="90170" indent="2413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0" i="0" u="none" strike="noStrike" spc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от 3 до 10</a:t>
                      </a:r>
                      <a:endParaRPr lang="ru-RU" sz="24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18" marR="63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413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0" i="0" u="none" strike="noStrike" spc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464</a:t>
                      </a:r>
                      <a:endParaRPr lang="ru-RU" sz="24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18" marR="63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413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0" i="0" u="none" strike="noStrike" spc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365</a:t>
                      </a:r>
                      <a:endParaRPr lang="ru-RU" sz="24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18" marR="63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413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0" i="0" u="none" strike="noStrike" spc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282</a:t>
                      </a:r>
                      <a:endParaRPr lang="ru-RU" sz="24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18" marR="63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413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0" i="0" u="none" strike="noStrike" spc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218</a:t>
                      </a:r>
                      <a:endParaRPr lang="ru-RU" sz="24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18" marR="63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055">
                <a:tc>
                  <a:txBody>
                    <a:bodyPr/>
                    <a:lstStyle/>
                    <a:p>
                      <a:pPr marL="90170" indent="2413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0" i="0" u="none" strike="noStrike" spc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от 10 до 30</a:t>
                      </a:r>
                      <a:endParaRPr lang="ru-RU" sz="24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18" marR="63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413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0" i="0" u="none" strike="noStrike" spc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349</a:t>
                      </a:r>
                      <a:endParaRPr lang="ru-RU" sz="24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18" marR="63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413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0" i="0" u="none" strike="noStrike" spc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313</a:t>
                      </a:r>
                      <a:endParaRPr lang="ru-RU" sz="24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18" marR="63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413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0" i="0" u="none" strike="noStrike" spc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313</a:t>
                      </a:r>
                      <a:endParaRPr lang="ru-RU" sz="24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18" marR="63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413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0" i="0" u="none" strike="noStrike" spc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317</a:t>
                      </a:r>
                      <a:endParaRPr lang="ru-RU" sz="24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18" marR="63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6904">
                <a:tc>
                  <a:txBody>
                    <a:bodyPr/>
                    <a:lstStyle/>
                    <a:p>
                      <a:pPr marL="90170" indent="2413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0" i="0" u="none" strike="noStrike" spc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от 30 до 60</a:t>
                      </a:r>
                      <a:endParaRPr lang="ru-RU" sz="24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18" marR="63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413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0" i="0" u="none" strike="noStrike" spc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189</a:t>
                      </a:r>
                      <a:endParaRPr lang="ru-RU" sz="24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18" marR="63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413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0" i="0" u="none" strike="noStrike" spc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253</a:t>
                      </a:r>
                      <a:endParaRPr lang="ru-RU" sz="24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18" marR="63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413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0" i="0" u="none" strike="noStrike" spc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254</a:t>
                      </a:r>
                      <a:endParaRPr lang="ru-RU" sz="24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18" marR="63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413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0" i="0" u="none" strike="noStrike" spc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255</a:t>
                      </a:r>
                      <a:endParaRPr lang="ru-RU" sz="24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18" marR="63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2055">
                <a:tc>
                  <a:txBody>
                    <a:bodyPr/>
                    <a:lstStyle/>
                    <a:p>
                      <a:pPr marL="90170" indent="2413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0" i="0" u="none" strike="noStrike" spc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от 60 до 150</a:t>
                      </a:r>
                      <a:endParaRPr lang="ru-RU" sz="24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18" marR="63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413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0" i="0" u="none" strike="noStrike" spc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72</a:t>
                      </a:r>
                      <a:endParaRPr lang="ru-RU" sz="24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18" marR="63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413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0" i="0" u="none" strike="noStrike" spc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93</a:t>
                      </a:r>
                      <a:endParaRPr lang="ru-RU" sz="24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18" marR="63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413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0" i="0" u="none" strike="noStrike" spc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127</a:t>
                      </a:r>
                      <a:endParaRPr lang="ru-RU" sz="24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18" marR="63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413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0" i="0" u="none" strike="noStrike" spc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171</a:t>
                      </a:r>
                      <a:endParaRPr lang="ru-RU" sz="24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18" marR="63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6904">
                <a:tc>
                  <a:txBody>
                    <a:bodyPr/>
                    <a:lstStyle/>
                    <a:p>
                      <a:pPr marL="90170" indent="2413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0" i="0" u="none" strike="noStrike" spc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от 150 до 300</a:t>
                      </a:r>
                      <a:endParaRPr lang="ru-RU" sz="24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18" marR="63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413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0" i="0" u="none" strike="noStrike" spc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24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18" marR="63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413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0" i="0" u="none" strike="noStrike" spc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43</a:t>
                      </a:r>
                      <a:endParaRPr lang="ru-RU" sz="24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18" marR="63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413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0" i="0" u="none" strike="noStrike" spc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68</a:t>
                      </a:r>
                      <a:endParaRPr lang="ru-RU" sz="24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18" marR="63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413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0" i="0" u="none" strike="noStrike" spc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97</a:t>
                      </a:r>
                      <a:endParaRPr lang="ru-RU" sz="24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18" marR="63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2048">
                <a:tc>
                  <a:txBody>
                    <a:bodyPr/>
                    <a:lstStyle/>
                    <a:p>
                      <a:pPr marL="90170" indent="2413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0" i="0" u="none" strike="noStrike" spc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300 и выше</a:t>
                      </a:r>
                      <a:endParaRPr lang="ru-RU" sz="24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18" marR="63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413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0" i="0" u="none" strike="noStrike" spc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29</a:t>
                      </a:r>
                      <a:endParaRPr lang="ru-RU" sz="24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18" marR="63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413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0" i="0" u="none" strike="noStrike" spc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52</a:t>
                      </a:r>
                      <a:endParaRPr lang="ru-RU" sz="24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18" marR="63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413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0" i="0" u="none" strike="noStrike" spc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93</a:t>
                      </a:r>
                      <a:endParaRPr lang="ru-RU" sz="240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18" marR="63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413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2400" b="0" i="0" u="none" strike="noStrike" spc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133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318" marR="631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7046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19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332656"/>
            <a:ext cx="8568952" cy="37394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При анализе статистической информации обычно используются укрупненные балансы, которые составляются на основе отчетности об остатках на счетах банковского учета: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indent="361950" algn="just">
              <a:spcAft>
                <a:spcPts val="1800"/>
              </a:spcAft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балансы-брутто</a:t>
            </a:r>
          </a:p>
          <a:p>
            <a:pPr indent="361950" algn="just">
              <a:spcAft>
                <a:spcPts val="1800"/>
              </a:spcAft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балансы-нетто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spcAft>
                <a:spcPts val="1800"/>
              </a:spcAft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Балансы-брутто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получаются в результате простой группировки отчетной информации, в балансах-нетто производится сальдирование остатков отдельных счетов.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51520" y="4437112"/>
            <a:ext cx="86409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 статистической информации, имеющейся в балансах, выполняются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группировки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характеризующие структуру ресурсов и кредитных вложений банка.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7046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2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23528" y="1139260"/>
            <a:ext cx="842493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Объектами изучения банковской статистики являются банковская система в целом, банки, другие кредитные учреждения, реальные и потенциальные клиенты и корреспонденты, физические и юридические лица.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95536" y="3573016"/>
            <a:ext cx="835292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Анализ состояния финансового рынка в банковской системе рассматривается в статистике денежного обращения, кредита и процентных ставок. Содержание банковской статистики приведено на рисунке 1.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7046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20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582935"/>
            <a:ext cx="8352928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качестве группировочных признаков при анализе кредитных вложений могут использоваться:</a:t>
            </a:r>
          </a:p>
          <a:p>
            <a:pPr lvl="0" indent="536575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сумма кредита;</a:t>
            </a:r>
          </a:p>
          <a:p>
            <a:pPr lvl="0" indent="536575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срок кредита;</a:t>
            </a:r>
          </a:p>
          <a:p>
            <a:pPr lvl="0" indent="536575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субъекты кредитования;</a:t>
            </a:r>
          </a:p>
          <a:p>
            <a:pPr lvl="0" indent="536575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виды обеспечения кредита;</a:t>
            </a:r>
          </a:p>
          <a:p>
            <a:pPr lvl="0" indent="536575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целевое использование кредита;</a:t>
            </a:r>
          </a:p>
          <a:p>
            <a:pPr lvl="0" indent="536575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сроки выдачи кредита;</a:t>
            </a:r>
          </a:p>
          <a:p>
            <a:pPr lvl="0" indent="536575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степень возврата кредита.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1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7046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21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415043" y="531143"/>
          <a:ext cx="5893261" cy="2537817"/>
        </p:xfrm>
        <a:graphic>
          <a:graphicData uri="http://schemas.openxmlformats.org/drawingml/2006/table">
            <a:tbl>
              <a:tblPr/>
              <a:tblGrid>
                <a:gridCol w="2309723"/>
                <a:gridCol w="1903265"/>
                <a:gridCol w="1680273"/>
              </a:tblGrid>
              <a:tr h="517516">
                <a:tc>
                  <a:txBody>
                    <a:bodyPr/>
                    <a:lstStyle/>
                    <a:p>
                      <a:pPr indent="2413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0" i="0" u="none" strike="noStrike" spc="0" dirty="0">
                          <a:solidFill>
                            <a:srgbClr val="000000"/>
                          </a:solidFill>
                          <a:highlight>
                            <a:srgbClr val="C0C0C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Величина кредита, </a:t>
                      </a:r>
                      <a:r>
                        <a:rPr lang="ru-RU" sz="1600" b="0" i="0" u="none" strike="noStrike" spc="0" dirty="0" smtClean="0">
                          <a:solidFill>
                            <a:srgbClr val="000000"/>
                          </a:solidFill>
                          <a:highlight>
                            <a:srgbClr val="C0C0C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  млн </a:t>
                      </a:r>
                      <a:r>
                        <a:rPr lang="ru-RU" sz="1600" b="0" i="0" u="none" strike="noStrike" spc="0" dirty="0">
                          <a:solidFill>
                            <a:srgbClr val="000000"/>
                          </a:solidFill>
                          <a:highlight>
                            <a:srgbClr val="C0C0C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р.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indent="2413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0" i="0" u="none" strike="noStrike" spc="0" dirty="0">
                          <a:solidFill>
                            <a:srgbClr val="000000"/>
                          </a:solidFill>
                          <a:highlight>
                            <a:srgbClr val="C0C0C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Сумма кредита, млн р.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indent="2413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0" i="0" u="none" strike="noStrike" spc="0" dirty="0">
                          <a:solidFill>
                            <a:srgbClr val="000000"/>
                          </a:solidFill>
                          <a:highlight>
                            <a:srgbClr val="C0C0C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Удельный вес, %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286624">
                <a:tc>
                  <a:txBody>
                    <a:bodyPr/>
                    <a:lstStyle/>
                    <a:p>
                      <a:pPr marL="433070" indent="2413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u="none" strike="noStrike" spc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До 5</a:t>
                      </a:r>
                      <a:endParaRPr lang="ru-RU" sz="1050" dirty="0"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6624">
                <a:tc>
                  <a:txBody>
                    <a:bodyPr/>
                    <a:lstStyle/>
                    <a:p>
                      <a:pPr marL="433070" indent="2413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u="none" strike="noStrike" spc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5-10</a:t>
                      </a:r>
                      <a:endParaRPr lang="ru-RU" sz="1050" dirty="0"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6624">
                <a:tc>
                  <a:txBody>
                    <a:bodyPr/>
                    <a:lstStyle/>
                    <a:p>
                      <a:pPr marL="433070" indent="2413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u="none" strike="noStrike" spc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10-50</a:t>
                      </a:r>
                      <a:endParaRPr lang="ru-RU" sz="1050" dirty="0"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6624">
                <a:tc>
                  <a:txBody>
                    <a:bodyPr/>
                    <a:lstStyle/>
                    <a:p>
                      <a:pPr marL="433070" indent="2413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u="none" strike="noStrike" spc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50-100</a:t>
                      </a:r>
                      <a:endParaRPr lang="ru-RU" sz="1050" dirty="0"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6624">
                <a:tc>
                  <a:txBody>
                    <a:bodyPr/>
                    <a:lstStyle/>
                    <a:p>
                      <a:pPr marL="433070" indent="2413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u="none" strike="noStrike" spc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100-1200</a:t>
                      </a:r>
                      <a:endParaRPr lang="ru-RU" sz="1050" dirty="0"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6624">
                <a:tc>
                  <a:txBody>
                    <a:bodyPr/>
                    <a:lstStyle/>
                    <a:p>
                      <a:pPr marL="433070" indent="2413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u="none" strike="noStrike" spc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Свыше 200</a:t>
                      </a:r>
                      <a:endParaRPr lang="ru-RU" sz="1050" dirty="0"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0557">
                <a:tc>
                  <a:txBody>
                    <a:bodyPr/>
                    <a:lstStyle/>
                    <a:p>
                      <a:pPr marL="433070" indent="2413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1" u="none" strike="noStrike" spc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Итого</a:t>
                      </a:r>
                      <a:endParaRPr lang="ru-RU" sz="1050" dirty="0"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413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u="none" strike="noStrike" spc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050" dirty="0"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266241" name="Rectangle 1"/>
          <p:cNvSpPr>
            <a:spLocks noChangeArrowheads="1"/>
          </p:cNvSpPr>
          <p:nvPr/>
        </p:nvSpPr>
        <p:spPr bwMode="auto">
          <a:xfrm>
            <a:off x="971600" y="0"/>
            <a:ext cx="705678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413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Группировка кредитных вложений банка за год по сумме кредита</a:t>
            </a:r>
            <a:endParaRPr kumimoji="0" lang="ru-RU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413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6242" name="Rectangle 2"/>
          <p:cNvSpPr>
            <a:spLocks noChangeArrowheads="1"/>
          </p:cNvSpPr>
          <p:nvPr/>
        </p:nvSpPr>
        <p:spPr bwMode="auto">
          <a:xfrm>
            <a:off x="971600" y="3356992"/>
            <a:ext cx="681398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241300"/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Группировка кредитных вложений банка за год по сроку кредита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1331640" y="3933056"/>
          <a:ext cx="6048671" cy="2232249"/>
        </p:xfrm>
        <a:graphic>
          <a:graphicData uri="http://schemas.openxmlformats.org/drawingml/2006/table">
            <a:tbl>
              <a:tblPr/>
              <a:tblGrid>
                <a:gridCol w="2286682"/>
                <a:gridCol w="2120045"/>
                <a:gridCol w="1641944"/>
              </a:tblGrid>
              <a:tr h="592229">
                <a:tc>
                  <a:txBody>
                    <a:bodyPr/>
                    <a:lstStyle/>
                    <a:p>
                      <a:pPr indent="2413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0" i="0" u="none" strike="noStrike" spc="0" dirty="0">
                          <a:solidFill>
                            <a:srgbClr val="000000"/>
                          </a:solidFill>
                          <a:highlight>
                            <a:srgbClr val="C0C0C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Срок кредита, мес.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indent="2413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0" i="0" u="none" strike="noStrike" spc="0" dirty="0">
                          <a:solidFill>
                            <a:srgbClr val="000000"/>
                          </a:solidFill>
                          <a:highlight>
                            <a:srgbClr val="C0C0C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Сумма кредита, млн р.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indent="2413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800" b="0" i="0" u="none" strike="noStrike" spc="0" dirty="0">
                          <a:solidFill>
                            <a:srgbClr val="000000"/>
                          </a:solidFill>
                          <a:highlight>
                            <a:srgbClr val="C0C0C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Удельный вес, %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328004">
                <a:tc>
                  <a:txBody>
                    <a:bodyPr/>
                    <a:lstStyle/>
                    <a:p>
                      <a:pPr marL="395605" indent="241300" algn="l">
                        <a:lnSpc>
                          <a:spcPts val="1295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u="none" strike="noStrike" spc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До 1</a:t>
                      </a:r>
                      <a:endParaRPr lang="ru-RU" sz="1050" dirty="0"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8004">
                <a:tc>
                  <a:txBody>
                    <a:bodyPr/>
                    <a:lstStyle/>
                    <a:p>
                      <a:pPr marL="395605" indent="241300" algn="l">
                        <a:lnSpc>
                          <a:spcPts val="1295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u="none" strike="noStrike" spc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1-3</a:t>
                      </a:r>
                      <a:endParaRPr lang="ru-RU" sz="1050"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8004">
                <a:tc>
                  <a:txBody>
                    <a:bodyPr/>
                    <a:lstStyle/>
                    <a:p>
                      <a:pPr marL="395605" indent="241300" algn="l">
                        <a:lnSpc>
                          <a:spcPts val="1295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u="none" strike="noStrike" spc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3-6</a:t>
                      </a:r>
                      <a:endParaRPr lang="ru-RU" sz="1050"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8004">
                <a:tc>
                  <a:txBody>
                    <a:bodyPr/>
                    <a:lstStyle/>
                    <a:p>
                      <a:pPr marL="395605" indent="241300" algn="l">
                        <a:lnSpc>
                          <a:spcPts val="1295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u="none" strike="noStrike" spc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6-12</a:t>
                      </a:r>
                      <a:endParaRPr lang="ru-RU" sz="1050"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28004">
                <a:tc>
                  <a:txBody>
                    <a:bodyPr/>
                    <a:lstStyle/>
                    <a:p>
                      <a:pPr marL="395605" indent="241300" algn="l">
                        <a:lnSpc>
                          <a:spcPts val="1295"/>
                        </a:lnSpc>
                        <a:spcAft>
                          <a:spcPts val="0"/>
                        </a:spcAft>
                      </a:pPr>
                      <a:r>
                        <a:rPr lang="ru-RU" sz="1200" b="0" i="1" u="none" strike="noStrike" spc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Итого</a:t>
                      </a:r>
                      <a:endParaRPr lang="ru-RU" sz="1050"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41300" algn="ctr">
                        <a:lnSpc>
                          <a:spcPts val="1295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u="none" strike="noStrike" spc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050" dirty="0"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2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66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6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41" grpId="0"/>
      <p:bldP spid="26624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7046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22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188640"/>
            <a:ext cx="86409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Группировка кредитных вложений банка за год по целевому    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использованию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кредита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467544" y="908720"/>
          <a:ext cx="8136904" cy="2160240"/>
        </p:xfrm>
        <a:graphic>
          <a:graphicData uri="http://schemas.openxmlformats.org/drawingml/2006/table">
            <a:tbl>
              <a:tblPr/>
              <a:tblGrid>
                <a:gridCol w="3268109"/>
                <a:gridCol w="2503587"/>
                <a:gridCol w="2365208"/>
              </a:tblGrid>
              <a:tr h="483775">
                <a:tc>
                  <a:txBody>
                    <a:bodyPr/>
                    <a:lstStyle/>
                    <a:p>
                      <a:pPr indent="2413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0" i="0" u="none" strike="noStrike" spc="0" dirty="0">
                          <a:solidFill>
                            <a:srgbClr val="000000"/>
                          </a:solidFill>
                          <a:highlight>
                            <a:srgbClr val="C0C0C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Целевое использование кредита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indent="2413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0" i="0" u="none" strike="noStrike" spc="0" dirty="0">
                          <a:solidFill>
                            <a:srgbClr val="000000"/>
                          </a:solidFill>
                          <a:highlight>
                            <a:srgbClr val="C0C0C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Сумма кредита, млн р.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indent="2413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0" i="0" u="none" strike="noStrike" spc="0" dirty="0">
                          <a:solidFill>
                            <a:srgbClr val="000000"/>
                          </a:solidFill>
                          <a:highlight>
                            <a:srgbClr val="C0C0C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Удельный вес, %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567505">
                <a:tc>
                  <a:txBody>
                    <a:bodyPr/>
                    <a:lstStyle/>
                    <a:p>
                      <a:pPr marL="196850" indent="2413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u="none" strike="noStrike" spc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Приобретение товаров народного потребления</a:t>
                      </a:r>
                      <a:endParaRPr lang="ru-RU" sz="1050"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7240">
                <a:tc>
                  <a:txBody>
                    <a:bodyPr/>
                    <a:lstStyle/>
                    <a:p>
                      <a:pPr marL="196850" indent="2413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u="none" strike="noStrike" spc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Развитие производства</a:t>
                      </a:r>
                      <a:endParaRPr lang="ru-RU" sz="1050"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7240">
                <a:tc>
                  <a:txBody>
                    <a:bodyPr/>
                    <a:lstStyle/>
                    <a:p>
                      <a:pPr marL="196850" indent="2413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u="none" strike="noStrike" spc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Потребительские ссуды</a:t>
                      </a:r>
                      <a:endParaRPr lang="ru-RU" sz="1050"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7240">
                <a:tc>
                  <a:txBody>
                    <a:bodyPr/>
                    <a:lstStyle/>
                    <a:p>
                      <a:pPr marL="196850" indent="2413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u="none" strike="noStrike" spc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Прочие</a:t>
                      </a:r>
                      <a:endParaRPr lang="ru-RU" sz="1050"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7240">
                <a:tc>
                  <a:txBody>
                    <a:bodyPr/>
                    <a:lstStyle/>
                    <a:p>
                      <a:pPr marL="196850" indent="24130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1" u="none" strike="noStrike" spc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Итого</a:t>
                      </a:r>
                      <a:endParaRPr lang="ru-RU" sz="1050"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4130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u="none" strike="noStrike" spc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050" dirty="0"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611560" y="3286725"/>
            <a:ext cx="82089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Группировка кредитных вложений банка за год по степени     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       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возврата кредита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395536" y="4005064"/>
          <a:ext cx="8280920" cy="2592286"/>
        </p:xfrm>
        <a:graphic>
          <a:graphicData uri="http://schemas.openxmlformats.org/drawingml/2006/table">
            <a:tbl>
              <a:tblPr/>
              <a:tblGrid>
                <a:gridCol w="2962858"/>
                <a:gridCol w="2845422"/>
                <a:gridCol w="2472640"/>
              </a:tblGrid>
              <a:tr h="491608">
                <a:tc>
                  <a:txBody>
                    <a:bodyPr/>
                    <a:lstStyle/>
                    <a:p>
                      <a:pPr indent="241300" algn="ctr">
                        <a:lnSpc>
                          <a:spcPts val="1295"/>
                        </a:lnSpc>
                        <a:spcAft>
                          <a:spcPts val="0"/>
                        </a:spcAft>
                      </a:pPr>
                      <a:r>
                        <a:rPr lang="ru-RU" sz="1800" b="0" i="0" u="none" strike="noStrike" spc="0" dirty="0">
                          <a:solidFill>
                            <a:srgbClr val="000000"/>
                          </a:solidFill>
                          <a:highlight>
                            <a:srgbClr val="C0C0C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Ссуды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indent="241300" algn="ctr">
                        <a:lnSpc>
                          <a:spcPts val="1295"/>
                        </a:lnSpc>
                        <a:spcAft>
                          <a:spcPts val="0"/>
                        </a:spcAft>
                      </a:pPr>
                      <a:r>
                        <a:rPr lang="ru-RU" sz="1800" b="0" i="0" u="none" strike="noStrike" spc="0" dirty="0">
                          <a:solidFill>
                            <a:srgbClr val="000000"/>
                          </a:solidFill>
                          <a:highlight>
                            <a:srgbClr val="C0C0C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Сумма кредита, млн р.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indent="241300" algn="ctr">
                        <a:lnSpc>
                          <a:spcPts val="1295"/>
                        </a:lnSpc>
                        <a:spcAft>
                          <a:spcPts val="0"/>
                        </a:spcAft>
                      </a:pPr>
                      <a:r>
                        <a:rPr lang="ru-RU" sz="1800" b="0" i="0" u="none" strike="noStrike" spc="0" dirty="0">
                          <a:solidFill>
                            <a:srgbClr val="000000"/>
                          </a:solidFill>
                          <a:highlight>
                            <a:srgbClr val="C0C0C0"/>
                          </a:highlight>
                          <a:latin typeface="Times New Roman"/>
                          <a:ea typeface="Times New Roman"/>
                          <a:cs typeface="Times New Roman"/>
                        </a:rPr>
                        <a:t>Удельный вес, %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277002">
                <a:tc>
                  <a:txBody>
                    <a:bodyPr/>
                    <a:lstStyle/>
                    <a:p>
                      <a:pPr marL="184150" indent="241300" algn="l">
                        <a:lnSpc>
                          <a:spcPts val="1295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u="none" strike="noStrike" spc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Стандартные</a:t>
                      </a:r>
                      <a:endParaRPr lang="ru-RU" sz="1050"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91608">
                <a:tc>
                  <a:txBody>
                    <a:bodyPr/>
                    <a:lstStyle/>
                    <a:p>
                      <a:pPr marL="184150" indent="241300" algn="l">
                        <a:lnSpc>
                          <a:spcPts val="1295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u="none" strike="noStrike" spc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 повышенным риском</a:t>
                      </a:r>
                      <a:endParaRPr lang="ru-RU" sz="1050"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1729">
                <a:tc>
                  <a:txBody>
                    <a:bodyPr/>
                    <a:lstStyle/>
                    <a:p>
                      <a:pPr marL="184150" indent="241300" algn="l">
                        <a:lnSpc>
                          <a:spcPts val="1295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u="none" strike="noStrike" spc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Пролонгированные</a:t>
                      </a:r>
                      <a:endParaRPr lang="ru-RU" sz="1050"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81729">
                <a:tc>
                  <a:txBody>
                    <a:bodyPr/>
                    <a:lstStyle/>
                    <a:p>
                      <a:pPr marL="184150" indent="241300" algn="l">
                        <a:lnSpc>
                          <a:spcPts val="1295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u="none" strike="noStrike" spc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Просроченные</a:t>
                      </a:r>
                      <a:endParaRPr lang="ru-RU" sz="1050"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91608">
                <a:tc>
                  <a:txBody>
                    <a:bodyPr/>
                    <a:lstStyle/>
                    <a:p>
                      <a:pPr marL="184150" indent="241300" algn="l">
                        <a:lnSpc>
                          <a:spcPts val="1295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u="none" strike="noStrike" spc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Безнадежные к погашению</a:t>
                      </a:r>
                      <a:endParaRPr lang="ru-RU" sz="1050"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77002">
                <a:tc>
                  <a:txBody>
                    <a:bodyPr/>
                    <a:lstStyle/>
                    <a:p>
                      <a:pPr marL="184150" indent="241300" algn="l">
                        <a:lnSpc>
                          <a:spcPts val="1295"/>
                        </a:lnSpc>
                        <a:spcAft>
                          <a:spcPts val="0"/>
                        </a:spcAft>
                      </a:pPr>
                      <a:r>
                        <a:rPr lang="ru-RU" sz="1200" b="0" i="1" u="none" strike="noStrike" spc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Итого</a:t>
                      </a:r>
                      <a:endParaRPr lang="ru-RU" sz="1050"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241300" algn="ctr">
                        <a:lnSpc>
                          <a:spcPts val="1295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u="none" strike="noStrike" spc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050" dirty="0">
                        <a:latin typeface="Times New Roman"/>
                        <a:ea typeface="Times New Roman"/>
                      </a:endParaRPr>
                    </a:p>
                  </a:txBody>
                  <a:tcPr marL="6350" marR="63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7046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23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44624"/>
            <a:ext cx="8568952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Показателями статистики сберегательного дела являются:</a:t>
            </a:r>
          </a:p>
          <a:p>
            <a:pPr marL="268288" lvl="0" algn="just">
              <a:spcAft>
                <a:spcPts val="1800"/>
              </a:spcAft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показатели обеспеченности населения сетью Сбербанков;</a:t>
            </a:r>
          </a:p>
          <a:p>
            <a:pPr marL="268288" lvl="0" algn="just">
              <a:spcAft>
                <a:spcPts val="1800"/>
              </a:spcAft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средний размер вклада в целом и по отдельным социальным группам вкладчиков;</a:t>
            </a:r>
          </a:p>
          <a:p>
            <a:pPr marL="268288" lvl="0" algn="just">
              <a:spcAft>
                <a:spcPts val="1800"/>
              </a:spcAft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срок хранения вкладного рубля;</a:t>
            </a:r>
          </a:p>
          <a:p>
            <a:pPr marL="268288" lvl="0" algn="just">
              <a:spcAft>
                <a:spcPts val="1800"/>
              </a:spcAft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уровень доходности сберегательного дела и т. п.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51520" y="3284984"/>
            <a:ext cx="8568952" cy="33701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статистике сберегательного дела используются следующие методы: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173038" algn="just">
              <a:spcAft>
                <a:spcPts val="1800"/>
              </a:spcAft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группировки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вкладчиков по размеру вкладов и социальным группам,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173038" algn="just">
              <a:spcAft>
                <a:spcPts val="1800"/>
              </a:spcAft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индексный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метод (анализ динамики и влияния факторов на результат),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173038" algn="just">
              <a:spcAft>
                <a:spcPts val="1800"/>
              </a:spcAft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корреляционно-регрессионный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анализ и др.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6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7046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24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197346"/>
            <a:ext cx="8712968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Для статистической оценки надежности используется система взаимосвязанных коэффициентов, характеризующих деятельность банка по следующим направлениям:</a:t>
            </a:r>
          </a:p>
          <a:p>
            <a:pPr lvl="0" algn="just"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платежеспособность:</a:t>
            </a:r>
          </a:p>
          <a:p>
            <a:pPr marL="898525"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коэффициент мгновенной ликвидности;</a:t>
            </a:r>
          </a:p>
          <a:p>
            <a:pPr lvl="0" algn="just"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качество активов:</a:t>
            </a:r>
          </a:p>
          <a:p>
            <a:pPr marL="898525"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уровень доходных активов;</a:t>
            </a:r>
          </a:p>
          <a:p>
            <a:pPr marL="898525"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коэффициент уплат сомнительной задолженности; </a:t>
            </a:r>
          </a:p>
          <a:p>
            <a:pPr marL="898525"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коэффициент защищенности от риска;</a:t>
            </a:r>
          </a:p>
          <a:p>
            <a:pPr lvl="0" algn="just"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эффективность деятельности банка:</a:t>
            </a:r>
          </a:p>
          <a:p>
            <a:pPr marL="898525"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коэффициент дееспособности; </a:t>
            </a:r>
          </a:p>
          <a:p>
            <a:pPr marL="898525"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коэффициент рентабельности активов;</a:t>
            </a:r>
          </a:p>
          <a:p>
            <a:pPr lvl="0" algn="just"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достаточность капитала:</a:t>
            </a:r>
          </a:p>
          <a:p>
            <a:pPr marL="898525"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коэффициент достаточности капитала; </a:t>
            </a:r>
          </a:p>
          <a:p>
            <a:pPr marL="898525"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коэффициент фондовой капитализации прибыли;</a:t>
            </a:r>
          </a:p>
          <a:p>
            <a:pPr lvl="0" algn="just"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ликвидность банка:</a:t>
            </a:r>
          </a:p>
          <a:p>
            <a:pPr marL="803275"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коэффициент ликвидности по срочным обязательствам; </a:t>
            </a:r>
          </a:p>
          <a:p>
            <a:pPr marL="803275"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коэффициент полной ликвидности.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7046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25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116632"/>
            <a:ext cx="83529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Коэффициент мгновенной ликвидности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21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62145" name="Object 1"/>
          <p:cNvGraphicFramePr>
            <a:graphicFrameLocks noChangeAspect="1"/>
          </p:cNvGraphicFramePr>
          <p:nvPr/>
        </p:nvGraphicFramePr>
        <p:xfrm>
          <a:off x="1691680" y="620688"/>
          <a:ext cx="5256584" cy="881977"/>
        </p:xfrm>
        <a:graphic>
          <a:graphicData uri="http://schemas.openxmlformats.org/presentationml/2006/ole">
            <p:oleObj spid="_x0000_s262145" name="Equation" r:id="rId3" imgW="2844720" imgH="482400" progId="Equation.DSMT4">
              <p:embed/>
            </p:oleObj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323528" y="1484784"/>
            <a:ext cx="842493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Характеризует текущую деятельность банка. При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2400" baseline="-25000" dirty="0" smtClean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≥ 1 коммерческий банк способен быстро проводить любые текущие платежи. Минимально допустимое значение норматива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2400" baseline="-25000" dirty="0" smtClean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= 0,2. Критическое значение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2400" baseline="-25000" dirty="0" smtClean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≤ 0,07.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51520" y="3284984"/>
            <a:ext cx="372268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Уровень доходных активов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21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62147" name="Object 3"/>
          <p:cNvGraphicFramePr>
            <a:graphicFrameLocks noChangeAspect="1"/>
          </p:cNvGraphicFramePr>
          <p:nvPr/>
        </p:nvGraphicFramePr>
        <p:xfrm>
          <a:off x="2123728" y="3789040"/>
          <a:ext cx="4524503" cy="936104"/>
        </p:xfrm>
        <a:graphic>
          <a:graphicData uri="http://schemas.openxmlformats.org/presentationml/2006/ole">
            <p:oleObj spid="_x0000_s262147" name="Equation" r:id="rId4" imgW="2209680" imgH="457200" progId="Equation.DSMT4">
              <p:embed/>
            </p:oleObj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323528" y="4725144"/>
            <a:ext cx="842493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Характеризует качество активов. Допустимым считается уровень, равный 0,65. Превышение допустимого уровня приводит к снижению уровня высоколиквидных активов. Критическое значение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2400" baseline="-25000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≥ 0,83.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62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2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62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62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11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7046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26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116632"/>
            <a:ext cx="79928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Коэффициент уплат сомнительной задолженности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11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61121" name="Object 1"/>
          <p:cNvGraphicFramePr>
            <a:graphicFrameLocks noChangeAspect="1"/>
          </p:cNvGraphicFramePr>
          <p:nvPr/>
        </p:nvGraphicFramePr>
        <p:xfrm>
          <a:off x="1691680" y="692696"/>
          <a:ext cx="5685752" cy="1008112"/>
        </p:xfrm>
        <a:graphic>
          <a:graphicData uri="http://schemas.openxmlformats.org/presentationml/2006/ole">
            <p:oleObj spid="_x0000_s261121" name="Equation" r:id="rId3" imgW="2692080" imgH="482400" progId="Equation.DSMT4">
              <p:embed/>
            </p:oleObj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288032" y="1772816"/>
            <a:ext cx="853244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Характеризует качество ссудного портфеля банка и уровень рисков проводимых операций. Допустимое значение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2400" baseline="-25000" dirty="0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≤ 0,05, критическое значение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24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≥ 0,15.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23528" y="3255367"/>
            <a:ext cx="541949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Коэффициент защищенности от риска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112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61123" name="Object 3"/>
          <p:cNvGraphicFramePr>
            <a:graphicFrameLocks noChangeAspect="1"/>
          </p:cNvGraphicFramePr>
          <p:nvPr/>
        </p:nvGraphicFramePr>
        <p:xfrm>
          <a:off x="651884" y="3861048"/>
          <a:ext cx="7952564" cy="792088"/>
        </p:xfrm>
        <a:graphic>
          <a:graphicData uri="http://schemas.openxmlformats.org/presentationml/2006/ole">
            <p:oleObj spid="_x0000_s261123" name="Equation" r:id="rId4" imgW="4787640" imgH="482400" progId="Equation.DSMT4">
              <p:embed/>
            </p:oleObj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323528" y="4725144"/>
            <a:ext cx="835292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Представляет собой долю просроченной задолженности, которую банк может покрыть за счет прибыли и резервов, не привлекая средства клиентов банка. Допустимое значение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2400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≥ 0,25.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61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1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61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61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11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7046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27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01023" y="332656"/>
            <a:ext cx="427097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Коэффициент дееспособности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00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60097" name="Object 1"/>
          <p:cNvGraphicFramePr>
            <a:graphicFrameLocks noChangeAspect="1"/>
          </p:cNvGraphicFramePr>
          <p:nvPr/>
        </p:nvGraphicFramePr>
        <p:xfrm>
          <a:off x="2555776" y="908720"/>
          <a:ext cx="3974842" cy="864096"/>
        </p:xfrm>
        <a:graphic>
          <a:graphicData uri="http://schemas.openxmlformats.org/presentationml/2006/ole">
            <p:oleObj spid="_x0000_s260097" name="Equation" r:id="rId3" imgW="2197080" imgH="482400" progId="Equation.DSMT4">
              <p:embed/>
            </p:oleObj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251520" y="1844824"/>
            <a:ext cx="85689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Дееспособность банка определяется покрытием убытков от операций и инвестиций за счет доходов. Характеризует стабильность деятельности банка. Критическое значение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             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2400" baseline="-250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≥ 0,95.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51520" y="3861048"/>
            <a:ext cx="691276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Коэффициент рентабельности активов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010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60099" name="Object 3"/>
          <p:cNvGraphicFramePr>
            <a:graphicFrameLocks noChangeAspect="1"/>
          </p:cNvGraphicFramePr>
          <p:nvPr/>
        </p:nvGraphicFramePr>
        <p:xfrm>
          <a:off x="3059831" y="4293096"/>
          <a:ext cx="2952329" cy="864096"/>
        </p:xfrm>
        <a:graphic>
          <a:graphicData uri="http://schemas.openxmlformats.org/presentationml/2006/ole">
            <p:oleObj spid="_x0000_s260099" name="Equation" r:id="rId4" imgW="1562040" imgH="457200" progId="Equation.DSMT4">
              <p:embed/>
            </p:oleObj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251520" y="5157192"/>
            <a:ext cx="84969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Характеризует эффективность деятельности банка и величину ставок доходных активов. Допустимое значение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2400" baseline="-250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≥ 0,015, критическое значение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2400" baseline="-250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= 0.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600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00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60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60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11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7046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28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260648"/>
            <a:ext cx="63184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Коэффициент достаточности капитала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9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59073" name="Object 1"/>
          <p:cNvGraphicFramePr>
            <a:graphicFrameLocks noChangeAspect="1"/>
          </p:cNvGraphicFramePr>
          <p:nvPr/>
        </p:nvGraphicFramePr>
        <p:xfrm>
          <a:off x="2509271" y="764704"/>
          <a:ext cx="4438993" cy="792088"/>
        </p:xfrm>
        <a:graphic>
          <a:graphicData uri="http://schemas.openxmlformats.org/presentationml/2006/ole">
            <p:oleObj spid="_x0000_s259073" name="Equation" r:id="rId3" imgW="2565360" imgH="457200" progId="Equation.DSMT4">
              <p:embed/>
            </p:oleObj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323528" y="1700808"/>
            <a:ext cx="84969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Характеризует достаточность собственных средств для обеспечения жизнедеятельности банка. Минимально допустимое значение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норматива 10-11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%.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95536" y="3356992"/>
            <a:ext cx="84249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Коэффициент фондовой капитализации прибыли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90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59075" name="Object 3"/>
          <p:cNvGraphicFramePr>
            <a:graphicFrameLocks noChangeAspect="1"/>
          </p:cNvGraphicFramePr>
          <p:nvPr/>
        </p:nvGraphicFramePr>
        <p:xfrm>
          <a:off x="2555776" y="3933056"/>
          <a:ext cx="4261430" cy="792088"/>
        </p:xfrm>
        <a:graphic>
          <a:graphicData uri="http://schemas.openxmlformats.org/presentationml/2006/ole">
            <p:oleObj spid="_x0000_s259075" name="Equation" r:id="rId4" imgW="2565360" imgH="482400" progId="Equation.DSMT4">
              <p:embed/>
            </p:oleObj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323528" y="4725144"/>
            <a:ext cx="842493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Характеризует зависимость банка от его учредителей и возможность компенсации потерь за счет собственных средств. Допустимое значение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2400" baseline="-25000" dirty="0" smtClean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≤ 0,5. Критическое значение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2400" baseline="-25000" dirty="0" smtClean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= 0.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90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90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59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59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11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7046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29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332656"/>
            <a:ext cx="82089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Коэффициент ликвидности по срочным обязательствам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8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58049" name="Object 1"/>
          <p:cNvGraphicFramePr>
            <a:graphicFrameLocks noChangeAspect="1"/>
          </p:cNvGraphicFramePr>
          <p:nvPr/>
        </p:nvGraphicFramePr>
        <p:xfrm>
          <a:off x="2208697" y="908720"/>
          <a:ext cx="4451535" cy="792088"/>
        </p:xfrm>
        <a:graphic>
          <a:graphicData uri="http://schemas.openxmlformats.org/presentationml/2006/ole">
            <p:oleObj spid="_x0000_s258049" name="Equation" r:id="rId3" imgW="2679480" imgH="482400" progId="Equation.DSMT4">
              <p:embed/>
            </p:oleObj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323528" y="1700808"/>
            <a:ext cx="84249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Характеризует возможность банка расплачиваться по своим обязательствам в течение 1-2 банковских дней. Допустимое значение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2400" baseline="-25000" dirty="0" smtClean="0">
                <a:latin typeface="Times New Roman" pitchFamily="18" charset="0"/>
                <a:cs typeface="Times New Roman" pitchFamily="18" charset="0"/>
              </a:rPr>
              <a:t>9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≥ 1. Критическое значение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2400" baseline="-25000" dirty="0" smtClean="0">
                <a:latin typeface="Times New Roman" pitchFamily="18" charset="0"/>
                <a:cs typeface="Times New Roman" pitchFamily="18" charset="0"/>
              </a:rPr>
              <a:t>9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≤ 0,07.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95536" y="3356992"/>
            <a:ext cx="48122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Коэффициент полной ликвидности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80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58051" name="Object 3"/>
          <p:cNvGraphicFramePr>
            <a:graphicFrameLocks noChangeAspect="1"/>
          </p:cNvGraphicFramePr>
          <p:nvPr/>
        </p:nvGraphicFramePr>
        <p:xfrm>
          <a:off x="2267744" y="3861048"/>
          <a:ext cx="4464497" cy="780506"/>
        </p:xfrm>
        <a:graphic>
          <a:graphicData uri="http://schemas.openxmlformats.org/presentationml/2006/ole">
            <p:oleObj spid="_x0000_s258051" name="Equation" r:id="rId4" imgW="2730240" imgH="482400" progId="Equation.DSMT4">
              <p:embed/>
            </p:oleObj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395536" y="4581128"/>
            <a:ext cx="828092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Характеризует возможность банка расплачиваться по своим обязательствам в среднесрочной перспективе. Допустимое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значение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2400" baseline="-25000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≥ 1. Критическое значение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2400" baseline="-25000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≤ 0,8.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80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80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58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58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7046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3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C:\Users\grome\GOR_Documents\Учебно-метод. работа\Статистика\Статистика финансов\Лекции, презентации\AppData\Local\Temp\FineReader11\media\image1.png"/>
          <p:cNvPicPr/>
          <p:nvPr/>
        </p:nvPicPr>
        <p:blipFill>
          <a:blip r:embed="rId2" cstate="print">
            <a:lum bright="-24000" contrast="-17000"/>
          </a:blip>
          <a:srcRect/>
          <a:stretch>
            <a:fillRect/>
          </a:stretch>
        </p:blipFill>
        <p:spPr bwMode="auto">
          <a:xfrm>
            <a:off x="1043608" y="1124744"/>
            <a:ext cx="7344816" cy="3960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971600" y="5301208"/>
            <a:ext cx="74168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Рисунок 1 ‑ Структура банковской статистики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2842122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7046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30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17240"/>
            <a:ext cx="871296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Эффективность деятельности банка зависит от прибыли и объема кредитов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7026" name="Rectangle 2"/>
          <p:cNvSpPr>
            <a:spLocks noChangeArrowheads="1"/>
          </p:cNvSpPr>
          <p:nvPr/>
        </p:nvSpPr>
        <p:spPr bwMode="auto">
          <a:xfrm>
            <a:off x="0" y="-315416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57025" name="Object 1"/>
          <p:cNvGraphicFramePr>
            <a:graphicFrameLocks noChangeAspect="1"/>
          </p:cNvGraphicFramePr>
          <p:nvPr/>
        </p:nvGraphicFramePr>
        <p:xfrm>
          <a:off x="3563888" y="665312"/>
          <a:ext cx="2016224" cy="868301"/>
        </p:xfrm>
        <a:graphic>
          <a:graphicData uri="http://schemas.openxmlformats.org/presentationml/2006/ole">
            <p:oleObj spid="_x0000_s257025" name="Equation" r:id="rId3" imgW="1307880" imgH="558720" progId="Equation.DSMT4">
              <p:embed/>
            </p:oleObj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467544" y="1529408"/>
            <a:ext cx="84249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en-US" sz="2400" i="1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‑ прибыль от предоставления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-го кредита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 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400" i="1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‑ размер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-го кредита;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Э</a:t>
            </a:r>
            <a:r>
              <a:rPr lang="en-US" sz="2400" i="1" baseline="-25000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‑ эффективность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-го кредита.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7027" name="Rectangle 3"/>
          <p:cNvSpPr>
            <a:spLocks noChangeArrowheads="1"/>
          </p:cNvSpPr>
          <p:nvPr/>
        </p:nvSpPr>
        <p:spPr bwMode="auto">
          <a:xfrm>
            <a:off x="251520" y="2465512"/>
            <a:ext cx="8712968" cy="1354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Для анализа эффективности деятельности банка применяются индексы:</a:t>
            </a: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‑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переменного состава</a:t>
            </a:r>
            <a:endParaRPr kumimoji="0" lang="ru-RU" sz="24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7029" name="Rectangle 5"/>
          <p:cNvSpPr>
            <a:spLocks noChangeArrowheads="1"/>
          </p:cNvSpPr>
          <p:nvPr/>
        </p:nvSpPr>
        <p:spPr bwMode="auto">
          <a:xfrm>
            <a:off x="0" y="-315416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57028" name="Object 4"/>
          <p:cNvGraphicFramePr>
            <a:graphicFrameLocks noChangeAspect="1"/>
          </p:cNvGraphicFramePr>
          <p:nvPr/>
        </p:nvGraphicFramePr>
        <p:xfrm>
          <a:off x="1475656" y="3717032"/>
          <a:ext cx="6468682" cy="919644"/>
        </p:xfrm>
        <a:graphic>
          <a:graphicData uri="http://schemas.openxmlformats.org/presentationml/2006/ole">
            <p:oleObj spid="_x0000_s257028" name="Equation" r:id="rId4" imgW="3949560" imgH="558720" progId="Equation.DSMT4">
              <p:embed/>
            </p:oleObj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467544" y="4479503"/>
            <a:ext cx="84969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2400" i="1" baseline="-25000" dirty="0" err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‑ структура объема предоставляемых кредитов.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23528" y="4941168"/>
            <a:ext cx="842493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Индекс эффективности деятельности банка переменного состава характеризует относительное изменение эффективности за счет изменения эффективности по отдельным видам предоставляемых кредитов и структуры объема кредитов.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70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70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57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57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57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57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57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57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257027" grpId="0" uiExpand="1" build="p"/>
      <p:bldP spid="11" grpId="0"/>
      <p:bldP spid="12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7046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31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188640"/>
            <a:ext cx="306763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‑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постоянного состава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56001" name="Object 1"/>
          <p:cNvGraphicFramePr>
            <a:graphicFrameLocks noChangeAspect="1"/>
          </p:cNvGraphicFramePr>
          <p:nvPr/>
        </p:nvGraphicFramePr>
        <p:xfrm>
          <a:off x="2483768" y="620688"/>
          <a:ext cx="4152055" cy="1008112"/>
        </p:xfrm>
        <a:graphic>
          <a:graphicData uri="http://schemas.openxmlformats.org/presentationml/2006/ole">
            <p:oleObj spid="_x0000_s256001" name="Equation" r:id="rId3" imgW="2311200" imgH="558720" progId="Equation.DSMT4">
              <p:embed/>
            </p:oleObj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251520" y="1772816"/>
            <a:ext cx="85689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Индекс эффективности деятельности банка постоянного состава характеризует относительное изменение эффективности за счет изменения эффективности по отдельным видам предоставляемых кредитов.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95536" y="3668831"/>
            <a:ext cx="31518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‑ структурных сдвигов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0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56003" name="Object 3"/>
          <p:cNvGraphicFramePr>
            <a:graphicFrameLocks noChangeAspect="1"/>
          </p:cNvGraphicFramePr>
          <p:nvPr/>
        </p:nvGraphicFramePr>
        <p:xfrm>
          <a:off x="2411760" y="4100879"/>
          <a:ext cx="4537725" cy="936104"/>
        </p:xfrm>
        <a:graphic>
          <a:graphicData uri="http://schemas.openxmlformats.org/presentationml/2006/ole">
            <p:oleObj spid="_x0000_s256003" name="Equation" r:id="rId4" imgW="2717640" imgH="558720" progId="Equation.DSMT4">
              <p:embed/>
            </p:oleObj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323528" y="5108991"/>
            <a:ext cx="84969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Индекс структурных сдвигов характеризует относительное изменение эффективности за счет изменения структуры объема кредитов.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60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60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560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560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11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7046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32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260648"/>
            <a:ext cx="856895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При анализе связей показателей банковской статистики применяются корреляционно-регрессионный и дисперсионный анализ связей. Построение уравнений регрессии сопровождается оценкой точности и значимости коэффициентов уравнения регрессии (критерий Стьюдента).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23528" y="3183359"/>
            <a:ext cx="84249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Анализ влияния факторов на изменение доходности активов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Доходность активов зависит от соотношения активов и капитала, от доходности капитала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26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82625" name="Object 1"/>
          <p:cNvGraphicFramePr>
            <a:graphicFrameLocks noChangeAspect="1"/>
          </p:cNvGraphicFramePr>
          <p:nvPr/>
        </p:nvGraphicFramePr>
        <p:xfrm>
          <a:off x="3185846" y="4479503"/>
          <a:ext cx="2538282" cy="936104"/>
        </p:xfrm>
        <a:graphic>
          <a:graphicData uri="http://schemas.openxmlformats.org/presentationml/2006/ole">
            <p:oleObj spid="_x0000_s282625" name="Equation" r:id="rId3" imgW="1346040" imgH="495000" progId="Equation.DSMT4">
              <p:embed/>
            </p:oleObj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395536" y="5559623"/>
            <a:ext cx="527221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2400" i="1" baseline="-25000" dirty="0" err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‑ доля активов в капитале банка.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26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26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7046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33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188640"/>
            <a:ext cx="85689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Для определения абсолютного изменения доходности активов в зависимости от доходности капитала и удельного веса активов в капитале банка используется метод цепных подстановок: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16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81601" name="Object 1"/>
          <p:cNvGraphicFramePr>
            <a:graphicFrameLocks noChangeAspect="1"/>
          </p:cNvGraphicFramePr>
          <p:nvPr/>
        </p:nvGraphicFramePr>
        <p:xfrm>
          <a:off x="899592" y="1484784"/>
          <a:ext cx="1584176" cy="936104"/>
        </p:xfrm>
        <a:graphic>
          <a:graphicData uri="http://schemas.openxmlformats.org/presentationml/2006/ole">
            <p:oleObj spid="_x0000_s281601" name="Equation" r:id="rId3" imgW="838080" imgH="495000" progId="Equation.DSMT4">
              <p:embed/>
            </p:oleObj>
          </a:graphicData>
        </a:graphic>
      </p:graphicFrame>
      <p:sp>
        <p:nvSpPr>
          <p:cNvPr id="28160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81603" name="Object 3"/>
          <p:cNvGraphicFramePr>
            <a:graphicFrameLocks noChangeAspect="1"/>
          </p:cNvGraphicFramePr>
          <p:nvPr/>
        </p:nvGraphicFramePr>
        <p:xfrm>
          <a:off x="3306321" y="1412776"/>
          <a:ext cx="1841743" cy="1008112"/>
        </p:xfrm>
        <a:graphic>
          <a:graphicData uri="http://schemas.openxmlformats.org/presentationml/2006/ole">
            <p:oleObj spid="_x0000_s281603" name="Equation" r:id="rId4" imgW="901440" imgH="495000" progId="Equation.DSMT4">
              <p:embed/>
            </p:oleObj>
          </a:graphicData>
        </a:graphic>
      </p:graphicFrame>
      <p:sp>
        <p:nvSpPr>
          <p:cNvPr id="28160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81605" name="Object 5"/>
          <p:cNvGraphicFramePr>
            <a:graphicFrameLocks noChangeAspect="1"/>
          </p:cNvGraphicFramePr>
          <p:nvPr/>
        </p:nvGraphicFramePr>
        <p:xfrm>
          <a:off x="6156176" y="1412776"/>
          <a:ext cx="1656184" cy="1013195"/>
        </p:xfrm>
        <a:graphic>
          <a:graphicData uri="http://schemas.openxmlformats.org/presentationml/2006/ole">
            <p:oleObj spid="_x0000_s281605" name="Equation" r:id="rId5" imgW="812520" imgH="495000" progId="Equation.DSMT4">
              <p:embed/>
            </p:oleObj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251520" y="2838576"/>
            <a:ext cx="8640960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Абсолютное изменение доходности активов под влиянием изменения:</a:t>
            </a:r>
          </a:p>
          <a:p>
            <a:pPr>
              <a:spcAft>
                <a:spcPts val="1200"/>
              </a:spcAft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‑ доходности капитала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160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81607" name="Object 7"/>
          <p:cNvGraphicFramePr>
            <a:graphicFrameLocks noChangeAspect="1"/>
          </p:cNvGraphicFramePr>
          <p:nvPr/>
        </p:nvGraphicFramePr>
        <p:xfrm>
          <a:off x="1907704" y="4134720"/>
          <a:ext cx="5234428" cy="864096"/>
        </p:xfrm>
        <a:graphic>
          <a:graphicData uri="http://schemas.openxmlformats.org/presentationml/2006/ole">
            <p:oleObj spid="_x0000_s281607" name="Equation" r:id="rId6" imgW="2997000" imgH="495000" progId="Equation.DSMT4">
              <p:embed/>
            </p:oleObj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251520" y="5070824"/>
            <a:ext cx="438184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‑ доли активов в капитале банка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161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81609" name="Object 9"/>
          <p:cNvGraphicFramePr>
            <a:graphicFrameLocks noChangeAspect="1"/>
          </p:cNvGraphicFramePr>
          <p:nvPr/>
        </p:nvGraphicFramePr>
        <p:xfrm>
          <a:off x="1691680" y="5502872"/>
          <a:ext cx="5760640" cy="878456"/>
        </p:xfrm>
        <a:graphic>
          <a:graphicData uri="http://schemas.openxmlformats.org/presentationml/2006/ole">
            <p:oleObj spid="_x0000_s281609" name="Equation" r:id="rId7" imgW="3251160" imgH="495000" progId="Equation.DSMT4">
              <p:embed/>
            </p:oleObj>
          </a:graphicData>
        </a:graphic>
      </p:graphicFrame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16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16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816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816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16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16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816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816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816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816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1" grpId="0" uiExpand="1" build="p"/>
      <p:bldP spid="14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7046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34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188640"/>
            <a:ext cx="856895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Анализ влияния факторов на сумму вкладов в сберегательном банке.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Мультипликативная модель общей суммы вкладов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05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80577" name="Object 1"/>
          <p:cNvGraphicFramePr>
            <a:graphicFrameLocks noChangeAspect="1"/>
          </p:cNvGraphicFramePr>
          <p:nvPr/>
        </p:nvGraphicFramePr>
        <p:xfrm>
          <a:off x="3347864" y="1052736"/>
          <a:ext cx="1966563" cy="648072"/>
        </p:xfrm>
        <a:graphic>
          <a:graphicData uri="http://schemas.openxmlformats.org/presentationml/2006/ole">
            <p:oleObj spid="_x0000_s280577" name="Equation" r:id="rId3" imgW="838080" imgH="279360" progId="Equation.DSMT4">
              <p:embed/>
            </p:oleObj>
          </a:graphicData>
        </a:graphic>
      </p:graphicFrame>
      <p:graphicFrame>
        <p:nvGraphicFramePr>
          <p:cNvPr id="280586" name="Object 10"/>
          <p:cNvGraphicFramePr>
            <a:graphicFrameLocks noChangeAspect="1"/>
          </p:cNvGraphicFramePr>
          <p:nvPr/>
        </p:nvGraphicFramePr>
        <p:xfrm>
          <a:off x="827584" y="1749491"/>
          <a:ext cx="395536" cy="527381"/>
        </p:xfrm>
        <a:graphic>
          <a:graphicData uri="http://schemas.openxmlformats.org/presentationml/2006/ole">
            <p:oleObj spid="_x0000_s280586" name="Equation" r:id="rId4" imgW="203040" imgH="266400" progId="Equation.DSMT4">
              <p:embed/>
            </p:oleObj>
          </a:graphicData>
        </a:graphic>
      </p:graphicFrame>
      <p:sp>
        <p:nvSpPr>
          <p:cNvPr id="280588" name="Rectangle 12"/>
          <p:cNvSpPr>
            <a:spLocks noChangeArrowheads="1"/>
          </p:cNvSpPr>
          <p:nvPr/>
        </p:nvSpPr>
        <p:spPr bwMode="auto">
          <a:xfrm>
            <a:off x="323528" y="1715324"/>
            <a:ext cx="8424936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где      ‑ число филиалов сбербанка;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 ‑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среднее количество вкладов, приходящихся на один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  филиал;</a:t>
            </a:r>
          </a:p>
          <a:p>
            <a:pPr lvl="0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‑ средний размер вклада.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0590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80589" name="Object 13"/>
          <p:cNvGraphicFramePr>
            <a:graphicFrameLocks noChangeAspect="1"/>
          </p:cNvGraphicFramePr>
          <p:nvPr/>
        </p:nvGraphicFramePr>
        <p:xfrm>
          <a:off x="755576" y="2160240"/>
          <a:ext cx="476672" cy="476672"/>
        </p:xfrm>
        <a:graphic>
          <a:graphicData uri="http://schemas.openxmlformats.org/presentationml/2006/ole">
            <p:oleObj spid="_x0000_s280589" name="Equation" r:id="rId5" imgW="253800" imgH="253800" progId="Equation.DSMT4">
              <p:embed/>
            </p:oleObj>
          </a:graphicData>
        </a:graphic>
      </p:graphicFrame>
      <p:sp>
        <p:nvSpPr>
          <p:cNvPr id="280592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80591" name="Object 15"/>
          <p:cNvGraphicFramePr>
            <a:graphicFrameLocks noChangeAspect="1"/>
          </p:cNvGraphicFramePr>
          <p:nvPr/>
        </p:nvGraphicFramePr>
        <p:xfrm>
          <a:off x="827584" y="2852936"/>
          <a:ext cx="291461" cy="360040"/>
        </p:xfrm>
        <a:graphic>
          <a:graphicData uri="http://schemas.openxmlformats.org/presentationml/2006/ole">
            <p:oleObj spid="_x0000_s280591" name="Equation" r:id="rId6" imgW="164880" imgH="203040" progId="Equation.DSMT4">
              <p:embed/>
            </p:oleObj>
          </a:graphicData>
        </a:graphic>
      </p:graphicFrame>
      <p:sp>
        <p:nvSpPr>
          <p:cNvPr id="21" name="Прямоугольник 20"/>
          <p:cNvSpPr/>
          <p:nvPr/>
        </p:nvSpPr>
        <p:spPr>
          <a:xfrm>
            <a:off x="539552" y="3717032"/>
            <a:ext cx="373108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Индексная система модели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0594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80593" name="Object 17"/>
          <p:cNvGraphicFramePr>
            <a:graphicFrameLocks noChangeAspect="1"/>
          </p:cNvGraphicFramePr>
          <p:nvPr/>
        </p:nvGraphicFramePr>
        <p:xfrm>
          <a:off x="571284" y="4221088"/>
          <a:ext cx="7889148" cy="1152128"/>
        </p:xfrm>
        <a:graphic>
          <a:graphicData uri="http://schemas.openxmlformats.org/presentationml/2006/ole">
            <p:oleObj spid="_x0000_s280593" name="Equation" r:id="rId7" imgW="3848040" imgH="558720" progId="Equation.DSMT4">
              <p:embed/>
            </p:oleObj>
          </a:graphicData>
        </a:graphic>
      </p:graphicFrame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805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05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805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805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805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805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80588" grpId="0"/>
      <p:bldP spid="21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7046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35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260648"/>
            <a:ext cx="8424936" cy="14311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Абсолютное изменение доходности общей суммы вкладов под влиянием изменения:</a:t>
            </a:r>
          </a:p>
          <a:p>
            <a:pPr>
              <a:spcAft>
                <a:spcPts val="1800"/>
              </a:spcAft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‑ числа филиалов сбербанка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95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79553" name="Object 1"/>
          <p:cNvGraphicFramePr>
            <a:graphicFrameLocks noChangeAspect="1"/>
          </p:cNvGraphicFramePr>
          <p:nvPr/>
        </p:nvGraphicFramePr>
        <p:xfrm>
          <a:off x="2411760" y="1700808"/>
          <a:ext cx="4248472" cy="557492"/>
        </p:xfrm>
        <a:graphic>
          <a:graphicData uri="http://schemas.openxmlformats.org/presentationml/2006/ole">
            <p:oleObj spid="_x0000_s279553" name="Equation" r:id="rId3" imgW="2108160" imgH="279360" progId="Equation.DSMT4">
              <p:embed/>
            </p:oleObj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251520" y="2708920"/>
            <a:ext cx="88924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‑ среднего количества вкладов, приходящихся на один филиал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955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79555" name="Object 3"/>
          <p:cNvGraphicFramePr>
            <a:graphicFrameLocks noChangeAspect="1"/>
          </p:cNvGraphicFramePr>
          <p:nvPr/>
        </p:nvGraphicFramePr>
        <p:xfrm>
          <a:off x="2411760" y="3284984"/>
          <a:ext cx="4320480" cy="547135"/>
        </p:xfrm>
        <a:graphic>
          <a:graphicData uri="http://schemas.openxmlformats.org/presentationml/2006/ole">
            <p:oleObj spid="_x0000_s279555" name="Equation" r:id="rId4" imgW="2184120" imgH="279360" progId="Equation.DSMT4">
              <p:embed/>
            </p:oleObj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343902" y="4293096"/>
            <a:ext cx="357976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‑ среднего размера вклада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955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79557" name="Object 5"/>
          <p:cNvGraphicFramePr>
            <a:graphicFrameLocks noChangeAspect="1"/>
          </p:cNvGraphicFramePr>
          <p:nvPr/>
        </p:nvGraphicFramePr>
        <p:xfrm>
          <a:off x="2483768" y="4725144"/>
          <a:ext cx="4111905" cy="576064"/>
        </p:xfrm>
        <a:graphic>
          <a:graphicData uri="http://schemas.openxmlformats.org/presentationml/2006/ole">
            <p:oleObj spid="_x0000_s279557" name="Equation" r:id="rId5" imgW="1968480" imgH="279360" progId="Equation.DSMT4">
              <p:embed/>
            </p:oleObj>
          </a:graphicData>
        </a:graphic>
      </p:graphicFrame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795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95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795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795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795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795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7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7046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4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260648"/>
            <a:ext cx="8568952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Банковской статистикой решаются следующие </a:t>
            </a:r>
            <a:r>
              <a:rPr lang="ru-RU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задачи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 algn="just">
              <a:spcAft>
                <a:spcPts val="1200"/>
              </a:spcAft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разработка аналитических материалов, необходимых для управления денежным обращением в стране;</a:t>
            </a:r>
          </a:p>
          <a:p>
            <a:pPr lvl="0" algn="just">
              <a:spcAft>
                <a:spcPts val="1200"/>
              </a:spcAft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статистический анализ кредитной системы страны, кредитное и кассовое планирование, контроль выполнения планов;</a:t>
            </a:r>
          </a:p>
          <a:p>
            <a:pPr lvl="0" algn="just">
              <a:spcAft>
                <a:spcPts val="1200"/>
              </a:spcAft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оценка результатов деятельности банковской системы и прогнозирование;</a:t>
            </a:r>
          </a:p>
          <a:p>
            <a:pPr lvl="0" algn="just">
              <a:spcAft>
                <a:spcPts val="1200"/>
              </a:spcAft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оценка и надзор за эффективностью деятельности отдельных кредитных организаций;</a:t>
            </a:r>
          </a:p>
          <a:p>
            <a:pPr lvl="0" algn="just">
              <a:spcAft>
                <a:spcPts val="1200"/>
              </a:spcAft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определение показателей деятельности банков, оценка соответствия фактических показателей экономическим нормативам, установленных центральным банком;</a:t>
            </a:r>
          </a:p>
          <a:p>
            <a:pPr lvl="0" algn="just">
              <a:spcAft>
                <a:spcPts val="1200"/>
              </a:spcAft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анализ влияния банковской деятельности на развитие экономических отношений.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7046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5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3528" y="1248430"/>
            <a:ext cx="8424936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2400"/>
              </a:spcAft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Показатели состояния и динамики банковской системы подразделяются на четыре группы: </a:t>
            </a:r>
          </a:p>
          <a:p>
            <a:pPr algn="just">
              <a:spcAft>
                <a:spcPts val="2400"/>
              </a:spcAft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исходные показатели; </a:t>
            </a:r>
          </a:p>
          <a:p>
            <a:pPr algn="just">
              <a:spcAft>
                <a:spcPts val="2400"/>
              </a:spcAft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базовые индексы; </a:t>
            </a:r>
          </a:p>
          <a:p>
            <a:pPr algn="just">
              <a:spcAft>
                <a:spcPts val="2400"/>
              </a:spcAft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индекс сравнительной привлекательности условий банковской деятельности; </a:t>
            </a:r>
          </a:p>
          <a:p>
            <a:pPr algn="just">
              <a:spcAft>
                <a:spcPts val="2400"/>
              </a:spcAft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удельные показатели развития банковской системы.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7046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6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C:\Users\grome\GOR_Documents\Учебно-метод. работа\Статистика\Статистика финансов\Лекции, презентации\AppData\Local\Temp\FineReader11\media\image6.png"/>
          <p:cNvPicPr>
            <a:picLocks noChangeAspect="1"/>
          </p:cNvPicPr>
          <p:nvPr/>
        </p:nvPicPr>
        <p:blipFill>
          <a:blip r:embed="rId2" cstate="print">
            <a:lum bright="-29000" contrast="8000"/>
          </a:blip>
          <a:srcRect/>
          <a:stretch>
            <a:fillRect/>
          </a:stretch>
        </p:blipFill>
        <p:spPr bwMode="auto">
          <a:xfrm>
            <a:off x="1763688" y="188640"/>
            <a:ext cx="5729943" cy="61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467544" y="6396335"/>
            <a:ext cx="82089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Рисунок 2 ‑ Структура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исходных показателей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банковской системы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487961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7046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7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188640"/>
            <a:ext cx="8568952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2400"/>
              </a:spcAft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Относительные и средние показатели  </a:t>
            </a:r>
            <a:r>
              <a:rPr lang="ru-RU" sz="2400" u="sng" dirty="0" smtClean="0">
                <a:latin typeface="Times New Roman" pitchFamily="18" charset="0"/>
                <a:cs typeface="Times New Roman" pitchFamily="18" charset="0"/>
              </a:rPr>
              <a:t>первой группы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рассчитываются следующим образом:</a:t>
            </a:r>
          </a:p>
          <a:p>
            <a:pPr lvl="0" algn="just"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доля кредитов в активах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55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35521" name="Object 1"/>
          <p:cNvGraphicFramePr>
            <a:graphicFrameLocks noChangeAspect="1"/>
          </p:cNvGraphicFramePr>
          <p:nvPr/>
        </p:nvGraphicFramePr>
        <p:xfrm>
          <a:off x="3779912" y="1556792"/>
          <a:ext cx="1224136" cy="943187"/>
        </p:xfrm>
        <a:graphic>
          <a:graphicData uri="http://schemas.openxmlformats.org/presentationml/2006/ole">
            <p:oleObj spid="_x0000_s235521" name="Equation" r:id="rId3" imgW="583920" imgH="444240" progId="Equation.DSMT4">
              <p:embed/>
            </p:oleObj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251520" y="2721694"/>
            <a:ext cx="42969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темп роста реальных активов</a:t>
            </a:r>
          </a:p>
        </p:txBody>
      </p:sp>
      <p:sp>
        <p:nvSpPr>
          <p:cNvPr id="23552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35523" name="Object 3"/>
          <p:cNvGraphicFramePr>
            <a:graphicFrameLocks noChangeAspect="1"/>
          </p:cNvGraphicFramePr>
          <p:nvPr/>
        </p:nvGraphicFramePr>
        <p:xfrm>
          <a:off x="2483768" y="3111351"/>
          <a:ext cx="4179083" cy="1008112"/>
        </p:xfrm>
        <a:graphic>
          <a:graphicData uri="http://schemas.openxmlformats.org/presentationml/2006/ole">
            <p:oleObj spid="_x0000_s235523" name="Equation" r:id="rId4" imgW="2171520" imgH="520560" progId="Equation.DSMT4">
              <p:embed/>
            </p:oleObj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323528" y="4191471"/>
            <a:ext cx="828092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2400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2400" baseline="-25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‑ абсолютная величина банковских активов в       	             отчетном и базисном периодах;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979712" y="4911551"/>
            <a:ext cx="273889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‑ индекс инфляции;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979712" y="5415607"/>
            <a:ext cx="70202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‑ темп роста номинальных банковских активов;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552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35525" name="Object 5"/>
          <p:cNvGraphicFramePr>
            <a:graphicFrameLocks noChangeAspect="1"/>
          </p:cNvGraphicFramePr>
          <p:nvPr/>
        </p:nvGraphicFramePr>
        <p:xfrm>
          <a:off x="1475656" y="4941168"/>
          <a:ext cx="504056" cy="466719"/>
        </p:xfrm>
        <a:graphic>
          <a:graphicData uri="http://schemas.openxmlformats.org/presentationml/2006/ole">
            <p:oleObj spid="_x0000_s235525" name="Equation" r:id="rId5" imgW="253800" imgH="241200" progId="Equation.DSMT4">
              <p:embed/>
            </p:oleObj>
          </a:graphicData>
        </a:graphic>
      </p:graphicFrame>
      <p:sp>
        <p:nvSpPr>
          <p:cNvPr id="23552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35527" name="Object 7"/>
          <p:cNvGraphicFramePr>
            <a:graphicFrameLocks noChangeAspect="1"/>
          </p:cNvGraphicFramePr>
          <p:nvPr/>
        </p:nvGraphicFramePr>
        <p:xfrm>
          <a:off x="1475656" y="5373216"/>
          <a:ext cx="576064" cy="504056"/>
        </p:xfrm>
        <a:graphic>
          <a:graphicData uri="http://schemas.openxmlformats.org/presentationml/2006/ole">
            <p:oleObj spid="_x0000_s235527" name="Equation" r:id="rId6" imgW="304560" imgH="266400" progId="Equation.DSMT4">
              <p:embed/>
            </p:oleObj>
          </a:graphicData>
        </a:graphic>
      </p:graphicFrame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355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55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355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355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500"/>
                            </p:stCondLst>
                            <p:childTnLst>
                              <p:par>
                                <p:cTn id="37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355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355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355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355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7" grpId="0"/>
      <p:bldP spid="10" grpId="0"/>
      <p:bldP spid="11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7046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8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3528" y="807095"/>
            <a:ext cx="83529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индекс количества банковских учреждений в регионе</a:t>
            </a:r>
          </a:p>
        </p:txBody>
      </p:sp>
      <p:sp>
        <p:nvSpPr>
          <p:cNvPr id="2344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34497" name="Object 1"/>
          <p:cNvGraphicFramePr>
            <a:graphicFrameLocks noChangeAspect="1"/>
          </p:cNvGraphicFramePr>
          <p:nvPr/>
        </p:nvGraphicFramePr>
        <p:xfrm>
          <a:off x="3419872" y="1412776"/>
          <a:ext cx="1920213" cy="1152128"/>
        </p:xfrm>
        <a:graphic>
          <a:graphicData uri="http://schemas.openxmlformats.org/presentationml/2006/ole">
            <p:oleObj spid="_x0000_s234497" name="Equation" r:id="rId3" imgW="901440" imgH="545760" progId="Equation.DSMT4">
              <p:embed/>
            </p:oleObj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395536" y="2564904"/>
            <a:ext cx="8496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где         ‑ среднее число банковских учреждений по регионам в    	     стране;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450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34499" name="Object 3"/>
          <p:cNvGraphicFramePr>
            <a:graphicFrameLocks noChangeAspect="1"/>
          </p:cNvGraphicFramePr>
          <p:nvPr/>
        </p:nvGraphicFramePr>
        <p:xfrm>
          <a:off x="1043608" y="2536101"/>
          <a:ext cx="432048" cy="604867"/>
        </p:xfrm>
        <a:graphic>
          <a:graphicData uri="http://schemas.openxmlformats.org/presentationml/2006/ole">
            <p:oleObj spid="_x0000_s234499" name="Equation" r:id="rId4" imgW="190440" imgH="266400" progId="Equation.DSMT4">
              <p:embed/>
            </p:oleObj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323528" y="4047455"/>
            <a:ext cx="79208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среднее количество филиалов, созданных одним банком</a:t>
            </a:r>
          </a:p>
        </p:txBody>
      </p:sp>
      <p:sp>
        <p:nvSpPr>
          <p:cNvPr id="23450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34501" name="Object 5"/>
          <p:cNvGraphicFramePr>
            <a:graphicFrameLocks noChangeAspect="1"/>
          </p:cNvGraphicFramePr>
          <p:nvPr/>
        </p:nvGraphicFramePr>
        <p:xfrm>
          <a:off x="3851920" y="4509120"/>
          <a:ext cx="1394337" cy="1080120"/>
        </p:xfrm>
        <a:graphic>
          <a:graphicData uri="http://schemas.openxmlformats.org/presentationml/2006/ole">
            <p:oleObj spid="_x0000_s234501" name="Equation" r:id="rId5" imgW="672840" imgH="520560" progId="Equation.DSMT4">
              <p:embed/>
            </p:oleObj>
          </a:graphicData>
        </a:graphic>
      </p:graphicFrame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344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44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344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344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345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345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ChangeArrowheads="1"/>
          </p:cNvSpPr>
          <p:nvPr/>
        </p:nvSpPr>
        <p:spPr bwMode="auto">
          <a:xfrm>
            <a:off x="0" y="3157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>
          <a:xfrm>
            <a:off x="7046912" y="6356176"/>
            <a:ext cx="2133600" cy="457200"/>
          </a:xfrm>
        </p:spPr>
        <p:txBody>
          <a:bodyPr/>
          <a:lstStyle/>
          <a:p>
            <a:fld id="{C18E10F3-39CB-4D9E-AFEE-120BBFB3CBB9}" type="slidenum">
              <a:rPr lang="ru-RU" sz="1800" b="1" smtClean="0">
                <a:latin typeface="Times New Roman" pitchFamily="18" charset="0"/>
                <a:cs typeface="Times New Roman" pitchFamily="18" charset="0"/>
              </a:rPr>
              <a:pPr/>
              <a:t>9</a:t>
            </a:fld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332656"/>
            <a:ext cx="86409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 </a:t>
            </a:r>
            <a:r>
              <a:rPr lang="ru-RU" sz="2400" u="sng" dirty="0" smtClean="0">
                <a:latin typeface="Times New Roman" pitchFamily="18" charset="0"/>
                <a:cs typeface="Times New Roman" pitchFamily="18" charset="0"/>
              </a:rPr>
              <a:t>второй группе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показателей состояния и динамики банковской системы относятся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базовые индексы,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характеризующие отличие основных показателей уровня развития банковской системы региона от среднероссийского уровня.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23528" y="2276872"/>
            <a:ext cx="8496944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Базовые индексы состоят из двух подгрупп:</a:t>
            </a:r>
          </a:p>
          <a:p>
            <a:pPr lvl="0" algn="just">
              <a:spcAft>
                <a:spcPts val="1800"/>
              </a:spcAft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прямые индексы, характеризующие условия банковской деятельности;</a:t>
            </a:r>
          </a:p>
          <a:p>
            <a:pPr lvl="0" algn="just">
              <a:spcAft>
                <a:spcPts val="1800"/>
              </a:spcAft>
              <a:buFont typeface="Wingdings" pitchFamily="2" charset="2"/>
              <a:buChar char="Ø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косвенные (результирующие) индексы, характеризующие условия банковской деятельности по конечным результатам.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23528" y="5013176"/>
            <a:ext cx="84249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 основе базовых индексов рассчитывается показатель </a:t>
            </a:r>
            <a:r>
              <a:rPr lang="ru-RU" sz="2400" u="sng" dirty="0" smtClean="0">
                <a:latin typeface="Times New Roman" pitchFamily="18" charset="0"/>
                <a:cs typeface="Times New Roman" pitchFamily="18" charset="0"/>
              </a:rPr>
              <a:t>третьей группы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‑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индекс сравнительной привлекательности банковской деятельности.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uiExpand="1" build="p"/>
      <p:bldP spid="7" grpId="0"/>
    </p:bldLst>
  </p:timing>
</p:sld>
</file>

<file path=ppt/theme/theme1.xml><?xml version="1.0" encoding="utf-8"?>
<a:theme xmlns:a="http://schemas.openxmlformats.org/drawingml/2006/main" name="Точки">
  <a:themeElements>
    <a:clrScheme name="Точки 1">
      <a:dk1>
        <a:srgbClr val="00008A"/>
      </a:dk1>
      <a:lt1>
        <a:srgbClr val="FFFFFF"/>
      </a:lt1>
      <a:dk2>
        <a:srgbClr val="000099"/>
      </a:dk2>
      <a:lt2>
        <a:srgbClr val="FFFFFF"/>
      </a:lt2>
      <a:accent1>
        <a:srgbClr val="0099FF"/>
      </a:accent1>
      <a:accent2>
        <a:srgbClr val="00007A"/>
      </a:accent2>
      <a:accent3>
        <a:srgbClr val="AAAACA"/>
      </a:accent3>
      <a:accent4>
        <a:srgbClr val="DADADA"/>
      </a:accent4>
      <a:accent5>
        <a:srgbClr val="AACAFF"/>
      </a:accent5>
      <a:accent6>
        <a:srgbClr val="00006E"/>
      </a:accent6>
      <a:hlink>
        <a:srgbClr val="EAEAEA"/>
      </a:hlink>
      <a:folHlink>
        <a:srgbClr val="FFCC00"/>
      </a:folHlink>
    </a:clrScheme>
    <a:fontScheme name="Точки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очки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очки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очки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очки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очки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очки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очки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очки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очки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1140</TotalTime>
  <Words>1944</Words>
  <Application>Microsoft Office PowerPoint</Application>
  <PresentationFormat>Экран (4:3)</PresentationFormat>
  <Paragraphs>297</Paragraphs>
  <Slides>35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35</vt:i4>
      </vt:variant>
    </vt:vector>
  </HeadingPairs>
  <TitlesOfParts>
    <vt:vector size="38" baseType="lpstr">
      <vt:lpstr>Точки</vt:lpstr>
      <vt:lpstr>Equation</vt:lpstr>
      <vt:lpstr>MathType 6.0 Equation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</vt:vector>
  </TitlesOfParts>
  <Company>СтГАУ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Деканат</dc:creator>
  <cp:lastModifiedBy>Yevgeny Gromov</cp:lastModifiedBy>
  <cp:revision>107</cp:revision>
  <dcterms:created xsi:type="dcterms:W3CDTF">2004-02-20T08:27:47Z</dcterms:created>
  <dcterms:modified xsi:type="dcterms:W3CDTF">2016-10-24T09:59:16Z</dcterms:modified>
</cp:coreProperties>
</file>